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486400" cx="8229600"/>
  <p:notesSz cx="6858000" cy="9144000"/>
  <p:embeddedFontLst>
    <p:embeddedFont>
      <p:font typeface="Open Sans SemiBold"/>
      <p:regular r:id="rId30"/>
      <p:bold r:id="rId31"/>
      <p:italic r:id="rId32"/>
      <p:boldItalic r:id="rId33"/>
    </p:embeddedFont>
    <p:embeddedFont>
      <p:font typeface="Open Sans Light"/>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253">
          <p15:clr>
            <a:srgbClr val="A4A3A4"/>
          </p15:clr>
        </p15:guide>
        <p15:guide id="2" pos="4965">
          <p15:clr>
            <a:srgbClr val="A4A3A4"/>
          </p15:clr>
        </p15:guide>
        <p15:guide id="3" pos="318">
          <p15:clr>
            <a:srgbClr val="A4A3A4"/>
          </p15:clr>
        </p15:guide>
        <p15:guide id="4" pos="3348">
          <p15:clr>
            <a:srgbClr val="A4A3A4"/>
          </p15:clr>
        </p15:guide>
        <p15:guide id="5" pos="3538">
          <p15:clr>
            <a:srgbClr val="A4A3A4"/>
          </p15:clr>
        </p15:guide>
        <p15:guide id="6" pos="3538">
          <p15:clr>
            <a:srgbClr val="A4A3A4"/>
          </p15:clr>
        </p15:guide>
        <p15:guide id="7" pos="3158">
          <p15:clr>
            <a:srgbClr val="A4A3A4"/>
          </p15:clr>
        </p15:guide>
        <p15:guide id="8" orient="horz" pos="3262">
          <p15:clr>
            <a:srgbClr val="A4A3A4"/>
          </p15:clr>
        </p15:guide>
        <p15:guide id="9" pos="4866">
          <p15:clr>
            <a:srgbClr val="A4A3A4"/>
          </p15:clr>
        </p15:guide>
        <p15:guide id="10" pos="845">
          <p15:clr>
            <a:srgbClr val="A4A3A4"/>
          </p15:clr>
        </p15:guide>
        <p15:guide id="11" pos="2592">
          <p15:clr>
            <a:srgbClr val="A4A3A4"/>
          </p15:clr>
        </p15:guide>
        <p15:guide id="12" pos="3869">
          <p15:clr>
            <a:srgbClr val="A4A3A4"/>
          </p15:clr>
        </p15:guide>
        <p15:guide id="13" orient="horz" pos="382">
          <p15:clr>
            <a:srgbClr val="A4A3A4"/>
          </p15:clr>
        </p15:guide>
        <p15:guide id="14" pos="2659">
          <p15:clr>
            <a:srgbClr val="A4A3A4"/>
          </p15:clr>
        </p15:guide>
        <p15:guide id="15" orient="horz" pos="751">
          <p15:clr>
            <a:srgbClr val="A4A3A4"/>
          </p15:clr>
        </p15:guide>
        <p15:guide id="16" pos="2111">
          <p15:clr>
            <a:srgbClr val="A4A3A4"/>
          </p15:clr>
        </p15:guide>
        <p15:guide id="17" pos="4246">
          <p15:clr>
            <a:srgbClr val="A4A3A4"/>
          </p15:clr>
        </p15:guide>
        <p15:guide id="18" pos="1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53"/>
        <p:guide pos="4965"/>
        <p:guide pos="318"/>
        <p:guide pos="3348"/>
        <p:guide pos="3538"/>
        <p:guide pos="3538"/>
        <p:guide pos="3158"/>
        <p:guide pos="3262" orient="horz"/>
        <p:guide pos="4866"/>
        <p:guide pos="845"/>
        <p:guide pos="2592"/>
        <p:guide pos="3869"/>
        <p:guide pos="382" orient="horz"/>
        <p:guide pos="2659"/>
        <p:guide pos="751" orient="horz"/>
        <p:guide pos="2111"/>
        <p:guide pos="4246"/>
        <p:guide pos="12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bold.fntdata"/><Relationship Id="rId30" Type="http://schemas.openxmlformats.org/officeDocument/2006/relationships/font" Target="fonts/OpenSansSemiBold-regular.fntdata"/><Relationship Id="rId11" Type="http://schemas.openxmlformats.org/officeDocument/2006/relationships/slide" Target="slides/slide6.xml"/><Relationship Id="rId33" Type="http://schemas.openxmlformats.org/officeDocument/2006/relationships/font" Target="fonts/OpenSansSemiBold-boldItalic.fntdata"/><Relationship Id="rId10" Type="http://schemas.openxmlformats.org/officeDocument/2006/relationships/slide" Target="slides/slide5.xml"/><Relationship Id="rId32" Type="http://schemas.openxmlformats.org/officeDocument/2006/relationships/font" Target="fonts/OpenSansSemiBold-italic.fntdata"/><Relationship Id="rId13" Type="http://schemas.openxmlformats.org/officeDocument/2006/relationships/slide" Target="slides/slide8.xml"/><Relationship Id="rId35" Type="http://schemas.openxmlformats.org/officeDocument/2006/relationships/font" Target="fonts/OpenSansLight-bold.fntdata"/><Relationship Id="rId12" Type="http://schemas.openxmlformats.org/officeDocument/2006/relationships/slide" Target="slides/slide7.xml"/><Relationship Id="rId34" Type="http://schemas.openxmlformats.org/officeDocument/2006/relationships/font" Target="fonts/OpenSansLight-regular.fntdata"/><Relationship Id="rId15" Type="http://schemas.openxmlformats.org/officeDocument/2006/relationships/slide" Target="slides/slide10.xml"/><Relationship Id="rId37" Type="http://schemas.openxmlformats.org/officeDocument/2006/relationships/font" Target="fonts/OpenSansLight-boldItalic.fntdata"/><Relationship Id="rId14" Type="http://schemas.openxmlformats.org/officeDocument/2006/relationships/slide" Target="slides/slide9.xml"/><Relationship Id="rId36" Type="http://schemas.openxmlformats.org/officeDocument/2006/relationships/font" Target="fonts/OpenSansLight-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atin typeface="Open Sans"/>
                <a:ea typeface="Open Sans"/>
                <a:cs typeface="Open Sans"/>
                <a:sym typeface="Open Sans"/>
              </a:defRPr>
            </a:lvl1pPr>
            <a:lvl2pPr indent="-228600" lvl="1" marL="914400" marR="0" rtl="0" algn="l">
              <a:spcBef>
                <a:spcPts val="0"/>
              </a:spcBef>
              <a:spcAft>
                <a:spcPts val="0"/>
              </a:spcAft>
              <a:buSzPts val="1400"/>
              <a:buNone/>
              <a:defRPr b="0" i="0" sz="1800" u="none" cap="none" strike="noStrike">
                <a:latin typeface="Open Sans"/>
                <a:ea typeface="Open Sans"/>
                <a:cs typeface="Open Sans"/>
                <a:sym typeface="Open Sans"/>
              </a:defRPr>
            </a:lvl2pPr>
            <a:lvl3pPr indent="-228600" lvl="2" marL="1371600" marR="0" rtl="0" algn="l">
              <a:spcBef>
                <a:spcPts val="0"/>
              </a:spcBef>
              <a:spcAft>
                <a:spcPts val="0"/>
              </a:spcAft>
              <a:buSzPts val="1400"/>
              <a:buNone/>
              <a:defRPr b="0" i="0" sz="1800" u="none" cap="none" strike="noStrike">
                <a:latin typeface="Open Sans"/>
                <a:ea typeface="Open Sans"/>
                <a:cs typeface="Open Sans"/>
                <a:sym typeface="Open Sans"/>
              </a:defRPr>
            </a:lvl3pPr>
            <a:lvl4pPr indent="-228600" lvl="3" marL="1828800" marR="0" rtl="0" algn="l">
              <a:spcBef>
                <a:spcPts val="0"/>
              </a:spcBef>
              <a:spcAft>
                <a:spcPts val="0"/>
              </a:spcAft>
              <a:buSzPts val="1400"/>
              <a:buNone/>
              <a:defRPr b="0" i="0" sz="1800" u="none" cap="none" strike="noStrike">
                <a:latin typeface="Open Sans"/>
                <a:ea typeface="Open Sans"/>
                <a:cs typeface="Open Sans"/>
                <a:sym typeface="Open Sans"/>
              </a:defRPr>
            </a:lvl4pPr>
            <a:lvl5pPr indent="-228600" lvl="4" marL="2286000" marR="0" rtl="0" algn="l">
              <a:spcBef>
                <a:spcPts val="0"/>
              </a:spcBef>
              <a:spcAft>
                <a:spcPts val="0"/>
              </a:spcAft>
              <a:buSzPts val="1400"/>
              <a:buNone/>
              <a:defRPr b="0" i="0" sz="1800" u="none" cap="none" strike="noStrike">
                <a:latin typeface="Open Sans"/>
                <a:ea typeface="Open Sans"/>
                <a:cs typeface="Open Sans"/>
                <a:sym typeface="Open Sans"/>
              </a:defRPr>
            </a:lvl5pPr>
            <a:lvl6pPr indent="-228600" lvl="5" marL="2743200" marR="0" rtl="0" algn="l">
              <a:spcBef>
                <a:spcPts val="0"/>
              </a:spcBef>
              <a:spcAft>
                <a:spcPts val="0"/>
              </a:spcAft>
              <a:buSzPts val="1400"/>
              <a:buNone/>
              <a:defRPr b="0" i="0" sz="1800" u="none" cap="none" strike="noStrike">
                <a:latin typeface="Open Sans"/>
                <a:ea typeface="Open Sans"/>
                <a:cs typeface="Open Sans"/>
                <a:sym typeface="Open Sans"/>
              </a:defRPr>
            </a:lvl6pPr>
            <a:lvl7pPr indent="-228600" lvl="6" marL="3200400" marR="0" rtl="0" algn="l">
              <a:spcBef>
                <a:spcPts val="0"/>
              </a:spcBef>
              <a:spcAft>
                <a:spcPts val="0"/>
              </a:spcAft>
              <a:buSzPts val="1400"/>
              <a:buNone/>
              <a:defRPr b="0" i="0" sz="1800" u="none" cap="none" strike="noStrike">
                <a:latin typeface="Open Sans"/>
                <a:ea typeface="Open Sans"/>
                <a:cs typeface="Open Sans"/>
                <a:sym typeface="Open Sans"/>
              </a:defRPr>
            </a:lvl7pPr>
            <a:lvl8pPr indent="-228600" lvl="7" marL="3657600" marR="0" rtl="0" algn="l">
              <a:spcBef>
                <a:spcPts val="0"/>
              </a:spcBef>
              <a:spcAft>
                <a:spcPts val="0"/>
              </a:spcAft>
              <a:buSzPts val="1400"/>
              <a:buNone/>
              <a:defRPr b="0" i="0" sz="1800" u="none" cap="none" strike="noStrike">
                <a:latin typeface="Open Sans"/>
                <a:ea typeface="Open Sans"/>
                <a:cs typeface="Open Sans"/>
                <a:sym typeface="Open Sans"/>
              </a:defRPr>
            </a:lvl8pPr>
            <a:lvl9pPr indent="-228600" lvl="8" marL="4114800" marR="0" rtl="0" algn="l">
              <a:spcBef>
                <a:spcPts val="0"/>
              </a:spcBef>
              <a:spcAft>
                <a:spcPts val="0"/>
              </a:spcAft>
              <a:buSzPts val="1400"/>
              <a:buNone/>
              <a:defRPr b="0" i="0" sz="1800" u="none" cap="none" strike="noStrike">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Google Shape;1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 name="Google Shape;17;p2: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fbee6dea5_0_9: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fbee6dea5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da4db9fd_0_58: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da4db9fd_0_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fbee6dea5_0_353: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fbee6dea5_0_3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6da4db9fd_0_88: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6da4db9fd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fbee6dea5_0_307: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fbee6dea5_0_3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6da4db9fd_0_105: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6da4db9fd_0_10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69ae3a507_0_43: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69ae3a507_0_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434702d6e_0_0: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434702d6e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69ae3a507_0_58: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69ae3a507_0_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69ae3a507_0_76: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69ae3a507_0_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Google Shape;24;g4434702d6e_0_40: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25" name="Google Shape;25;g4434702d6e_0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fbee6dea5_0_279: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fbee6dea5_0_2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3fbee6dea5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fbee6dea5_0_48: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4434702d6e_0_19: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434702d6e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7d5d2c960_0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47d5d2c960_0_2: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69ae3a507_0_15: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69ae3a507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 name="Shape 29"/>
        <p:cNvGrpSpPr/>
        <p:nvPr/>
      </p:nvGrpSpPr>
      <p:grpSpPr>
        <a:xfrm>
          <a:off x="0" y="0"/>
          <a:ext cx="0" cy="0"/>
          <a:chOff x="0" y="0"/>
          <a:chExt cx="0" cy="0"/>
        </a:xfrm>
      </p:grpSpPr>
      <p:sp>
        <p:nvSpPr>
          <p:cNvPr id="30" name="Google Shape;30;g469ae3a507_0_1: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469ae3a507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Google Shape;38;g3fbee6dea5_0_304: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3fbee6dea5_0_3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g4434702d6e_0_36: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4434702d6e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fbee6dea5_0_324: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fbee6dea5_0_3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6da4db9fd_0_8: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6da4db9fd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fbee6dea5_0_31: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fbee6dea5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6da4db9fd_0_35:notes"/>
          <p:cNvSpPr/>
          <p:nvPr>
            <p:ph idx="2" type="sldImg"/>
          </p:nvPr>
        </p:nvSpPr>
        <p:spPr>
          <a:xfrm>
            <a:off x="1500188" y="685800"/>
            <a:ext cx="38577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6da4db9fd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10" type="tx">
  <p:cSld name="TITLE_AND_BODY">
    <p:spTree>
      <p:nvGrpSpPr>
        <p:cNvPr id="9" name="Shape 9"/>
        <p:cNvGrpSpPr/>
        <p:nvPr/>
      </p:nvGrpSpPr>
      <p:grpSpPr>
        <a:xfrm>
          <a:off x="0" y="0"/>
          <a:ext cx="0" cy="0"/>
          <a:chOff x="0" y="0"/>
          <a:chExt cx="0" cy="0"/>
        </a:xfrm>
      </p:grpSpPr>
      <p:sp>
        <p:nvSpPr>
          <p:cNvPr id="10" name="Google Shape;10;p2"/>
          <p:cNvSpPr/>
          <p:nvPr/>
        </p:nvSpPr>
        <p:spPr>
          <a:xfrm>
            <a:off x="949175" y="2379979"/>
            <a:ext cx="6330900" cy="828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F1113"/>
              </a:buClr>
              <a:buSzPts val="4200"/>
              <a:buFont typeface="Open Sans"/>
              <a:buNone/>
            </a:pPr>
            <a:r>
              <a:t/>
            </a:r>
            <a:endParaRPr sz="500"/>
          </a:p>
        </p:txBody>
      </p:sp>
      <p:sp>
        <p:nvSpPr>
          <p:cNvPr id="11" name="Google Shape;11;p2"/>
          <p:cNvSpPr txBox="1"/>
          <p:nvPr>
            <p:ph idx="12" type="sldNum"/>
          </p:nvPr>
        </p:nvSpPr>
        <p:spPr>
          <a:xfrm>
            <a:off x="7701105" y="5066508"/>
            <a:ext cx="493800" cy="420000"/>
          </a:xfrm>
          <a:prstGeom prst="rect">
            <a:avLst/>
          </a:prstGeom>
        </p:spPr>
        <p:txBody>
          <a:bodyPr anchorCtr="0" anchor="t" bIns="79225" lIns="79225" spcFirstLastPara="1" rIns="79225" wrap="square" tIns="792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2" showMasterSp="0">
  <p:cSld name="Background 2">
    <p:spTree>
      <p:nvGrpSpPr>
        <p:cNvPr id="12"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3" name="Shape 13"/>
        <p:cNvGrpSpPr/>
        <p:nvPr/>
      </p:nvGrpSpPr>
      <p:grpSpPr>
        <a:xfrm>
          <a:off x="0" y="0"/>
          <a:ext cx="0" cy="0"/>
          <a:chOff x="0" y="0"/>
          <a:chExt cx="0" cy="0"/>
        </a:xfrm>
      </p:grpSpPr>
      <p:sp>
        <p:nvSpPr>
          <p:cNvPr id="14" name="Google Shape;14;p4"/>
          <p:cNvSpPr txBox="1"/>
          <p:nvPr>
            <p:ph type="title"/>
          </p:nvPr>
        </p:nvSpPr>
        <p:spPr>
          <a:xfrm>
            <a:off x="1202864" y="2391109"/>
            <a:ext cx="6583500" cy="999900"/>
          </a:xfrm>
          <a:prstGeom prst="rect">
            <a:avLst/>
          </a:prstGeom>
        </p:spPr>
        <p:txBody>
          <a:bodyPr anchorCtr="0" anchor="t" bIns="32000" lIns="32000" spcFirstLastPara="1" rIns="32000" wrap="square" tIns="3200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33011" y="783369"/>
            <a:ext cx="6583500" cy="999900"/>
          </a:xfrm>
          <a:prstGeom prst="rect">
            <a:avLst/>
          </a:prstGeom>
          <a:noFill/>
          <a:ln>
            <a:noFill/>
          </a:ln>
        </p:spPr>
        <p:txBody>
          <a:bodyPr anchorCtr="0" anchor="ctr" bIns="32000" lIns="32000" spcFirstLastPara="1" rIns="32000" wrap="square" tIns="32000">
            <a:noAutofit/>
          </a:bodyPr>
          <a:lstStyle>
            <a:lvl1pPr lvl="0"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1pPr>
            <a:lvl2pPr lvl="1"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2pPr>
            <a:lvl3pPr lvl="2"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3pPr>
            <a:lvl4pPr lvl="3"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4pPr>
            <a:lvl5pPr lvl="4"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5pPr>
            <a:lvl6pPr lvl="5"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6pPr>
            <a:lvl7pPr lvl="6"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7pPr>
            <a:lvl8pPr lvl="7"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8pPr>
            <a:lvl9pPr lvl="8" marR="0" rtl="0" algn="ctr">
              <a:lnSpc>
                <a:spcPct val="100000"/>
              </a:lnSpc>
              <a:spcBef>
                <a:spcPts val="0"/>
              </a:spcBef>
              <a:spcAft>
                <a:spcPts val="0"/>
              </a:spcAft>
              <a:buClr>
                <a:srgbClr val="0F1113"/>
              </a:buClr>
              <a:buSzPts val="4200"/>
              <a:buFont typeface="Open Sans"/>
              <a:buNone/>
              <a:defRPr b="0" i="0" sz="4200" u="none" cap="none" strike="noStrike">
                <a:solidFill>
                  <a:srgbClr val="0F1113"/>
                </a:solidFill>
                <a:latin typeface="Open Sans"/>
                <a:ea typeface="Open Sans"/>
                <a:cs typeface="Open Sans"/>
                <a:sym typeface="Open Sans"/>
              </a:defRPr>
            </a:lvl9pPr>
          </a:lstStyle>
          <a:p/>
        </p:txBody>
      </p:sp>
      <p:sp>
        <p:nvSpPr>
          <p:cNvPr id="7" name="Google Shape;7;p1"/>
          <p:cNvSpPr txBox="1"/>
          <p:nvPr>
            <p:ph idx="1" type="body"/>
          </p:nvPr>
        </p:nvSpPr>
        <p:spPr>
          <a:xfrm>
            <a:off x="4593425" y="1783300"/>
            <a:ext cx="3223500" cy="2950500"/>
          </a:xfrm>
          <a:prstGeom prst="rect">
            <a:avLst/>
          </a:prstGeom>
          <a:noFill/>
          <a:ln>
            <a:noFill/>
          </a:ln>
        </p:spPr>
        <p:txBody>
          <a:bodyPr anchorCtr="0" anchor="ctr" bIns="32000" lIns="32000" spcFirstLastPara="1" rIns="32000" wrap="square" tIns="32000">
            <a:noAutofit/>
          </a:bodyPr>
          <a:lstStyle>
            <a:lvl1pPr indent="-266700" lvl="0" marL="4572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1pPr>
            <a:lvl2pPr indent="-266700" lvl="1" marL="9144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2pPr>
            <a:lvl3pPr indent="-266700" lvl="2" marL="13716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3pPr>
            <a:lvl4pPr indent="-266700" lvl="3" marL="18288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4pPr>
            <a:lvl5pPr indent="-266700" lvl="4" marL="22860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5pPr>
            <a:lvl6pPr indent="-266700" lvl="5" marL="27432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6pPr>
            <a:lvl7pPr indent="-266700" lvl="6" marL="32004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7pPr>
            <a:lvl8pPr indent="-266700" lvl="7" marL="36576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8pPr>
            <a:lvl9pPr indent="-266700" lvl="8" marL="4114800" marR="0" rtl="0" algn="ctr">
              <a:lnSpc>
                <a:spcPct val="120000"/>
              </a:lnSpc>
              <a:spcBef>
                <a:spcPts val="0"/>
              </a:spcBef>
              <a:spcAft>
                <a:spcPts val="0"/>
              </a:spcAft>
              <a:buClr>
                <a:srgbClr val="0F1113"/>
              </a:buClr>
              <a:buSzPts val="600"/>
              <a:buFont typeface="Open Sans"/>
              <a:buChar char="•"/>
              <a:defRPr b="0" i="0" sz="800" u="none" cap="none" strike="noStrike">
                <a:solidFill>
                  <a:srgbClr val="0F1113"/>
                </a:solidFill>
                <a:latin typeface="Open Sans"/>
                <a:ea typeface="Open Sans"/>
                <a:cs typeface="Open Sans"/>
                <a:sym typeface="Open Sans"/>
              </a:defRPr>
            </a:lvl9pPr>
          </a:lstStyle>
          <a:p/>
        </p:txBody>
      </p:sp>
      <p:sp>
        <p:nvSpPr>
          <p:cNvPr id="8" name="Google Shape;8;p1"/>
          <p:cNvSpPr txBox="1"/>
          <p:nvPr>
            <p:ph idx="12" type="sldNum"/>
          </p:nvPr>
        </p:nvSpPr>
        <p:spPr>
          <a:xfrm>
            <a:off x="7701105" y="5066508"/>
            <a:ext cx="493800" cy="420000"/>
          </a:xfrm>
          <a:prstGeom prst="rect">
            <a:avLst/>
          </a:prstGeom>
          <a:noFill/>
          <a:ln>
            <a:noFill/>
          </a:ln>
        </p:spPr>
        <p:txBody>
          <a:bodyPr anchorCtr="0" anchor="t" bIns="79225" lIns="79225" spcFirstLastPara="1" rIns="79225" wrap="square" tIns="79225">
            <a:noAutofit/>
          </a:bodyPr>
          <a:lstStyle>
            <a:lvl1pPr lvl="0" algn="r">
              <a:buNone/>
              <a:defRPr sz="1100">
                <a:solidFill>
                  <a:srgbClr val="0F1113"/>
                </a:solidFill>
                <a:latin typeface="Open Sans"/>
                <a:ea typeface="Open Sans"/>
                <a:cs typeface="Open Sans"/>
                <a:sym typeface="Open Sans"/>
              </a:defRPr>
            </a:lvl1pPr>
            <a:lvl2pPr lvl="1" algn="r">
              <a:buNone/>
              <a:defRPr sz="1100">
                <a:solidFill>
                  <a:srgbClr val="0F1113"/>
                </a:solidFill>
                <a:latin typeface="Open Sans"/>
                <a:ea typeface="Open Sans"/>
                <a:cs typeface="Open Sans"/>
                <a:sym typeface="Open Sans"/>
              </a:defRPr>
            </a:lvl2pPr>
            <a:lvl3pPr lvl="2" algn="r">
              <a:buNone/>
              <a:defRPr sz="1100">
                <a:solidFill>
                  <a:srgbClr val="0F1113"/>
                </a:solidFill>
                <a:latin typeface="Open Sans"/>
                <a:ea typeface="Open Sans"/>
                <a:cs typeface="Open Sans"/>
                <a:sym typeface="Open Sans"/>
              </a:defRPr>
            </a:lvl3pPr>
            <a:lvl4pPr lvl="3" algn="r">
              <a:buNone/>
              <a:defRPr sz="1100">
                <a:solidFill>
                  <a:srgbClr val="0F1113"/>
                </a:solidFill>
                <a:latin typeface="Open Sans"/>
                <a:ea typeface="Open Sans"/>
                <a:cs typeface="Open Sans"/>
                <a:sym typeface="Open Sans"/>
              </a:defRPr>
            </a:lvl4pPr>
            <a:lvl5pPr lvl="4" algn="r">
              <a:buNone/>
              <a:defRPr sz="1100">
                <a:solidFill>
                  <a:srgbClr val="0F1113"/>
                </a:solidFill>
                <a:latin typeface="Open Sans"/>
                <a:ea typeface="Open Sans"/>
                <a:cs typeface="Open Sans"/>
                <a:sym typeface="Open Sans"/>
              </a:defRPr>
            </a:lvl5pPr>
            <a:lvl6pPr lvl="5" algn="r">
              <a:buNone/>
              <a:defRPr sz="1100">
                <a:solidFill>
                  <a:srgbClr val="0F1113"/>
                </a:solidFill>
                <a:latin typeface="Open Sans"/>
                <a:ea typeface="Open Sans"/>
                <a:cs typeface="Open Sans"/>
                <a:sym typeface="Open Sans"/>
              </a:defRPr>
            </a:lvl6pPr>
            <a:lvl7pPr lvl="6" algn="r">
              <a:buNone/>
              <a:defRPr sz="1100">
                <a:solidFill>
                  <a:srgbClr val="0F1113"/>
                </a:solidFill>
                <a:latin typeface="Open Sans"/>
                <a:ea typeface="Open Sans"/>
                <a:cs typeface="Open Sans"/>
                <a:sym typeface="Open Sans"/>
              </a:defRPr>
            </a:lvl7pPr>
            <a:lvl8pPr lvl="7" algn="r">
              <a:buNone/>
              <a:defRPr sz="1100">
                <a:solidFill>
                  <a:srgbClr val="0F1113"/>
                </a:solidFill>
                <a:latin typeface="Open Sans"/>
                <a:ea typeface="Open Sans"/>
                <a:cs typeface="Open Sans"/>
                <a:sym typeface="Open Sans"/>
              </a:defRPr>
            </a:lvl8pPr>
            <a:lvl9pPr lvl="8" algn="r">
              <a:buNone/>
              <a:defRPr sz="1100">
                <a:solidFill>
                  <a:srgbClr val="0F1113"/>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51">
          <p15:clr>
            <a:srgbClr val="F06B4A"/>
          </p15:clr>
        </p15:guide>
        <p15:guide id="2" pos="4965">
          <p15:clr>
            <a:srgbClr val="F06B4A"/>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linkedin.com/company/dicom-syste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 name="Shape 18"/>
        <p:cNvGrpSpPr/>
        <p:nvPr/>
      </p:nvGrpSpPr>
      <p:grpSpPr>
        <a:xfrm>
          <a:off x="0" y="0"/>
          <a:ext cx="0" cy="0"/>
          <a:chOff x="0" y="0"/>
          <a:chExt cx="0" cy="0"/>
        </a:xfrm>
      </p:grpSpPr>
      <p:sp>
        <p:nvSpPr>
          <p:cNvPr id="19" name="Google Shape;19;p5"/>
          <p:cNvSpPr/>
          <p:nvPr/>
        </p:nvSpPr>
        <p:spPr>
          <a:xfrm>
            <a:off x="1328700" y="744575"/>
            <a:ext cx="55722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2400">
                <a:solidFill>
                  <a:srgbClr val="51B5BE"/>
                </a:solidFill>
                <a:latin typeface="Open Sans"/>
                <a:ea typeface="Open Sans"/>
                <a:cs typeface="Open Sans"/>
                <a:sym typeface="Open Sans"/>
              </a:rPr>
              <a:t>UNIFIER IN ACTION</a:t>
            </a:r>
            <a:endParaRPr b="1" sz="2400">
              <a:solidFill>
                <a:srgbClr val="51B5BE"/>
              </a:solidFill>
            </a:endParaRPr>
          </a:p>
        </p:txBody>
      </p:sp>
      <p:sp>
        <p:nvSpPr>
          <p:cNvPr id="20" name="Google Shape;20;p5"/>
          <p:cNvSpPr txBox="1"/>
          <p:nvPr/>
        </p:nvSpPr>
        <p:spPr>
          <a:xfrm>
            <a:off x="96725" y="1311075"/>
            <a:ext cx="6686400" cy="495600"/>
          </a:xfrm>
          <a:prstGeom prst="rect">
            <a:avLst/>
          </a:prstGeom>
          <a:noFill/>
          <a:ln>
            <a:noFill/>
          </a:ln>
        </p:spPr>
        <p:txBody>
          <a:bodyPr anchorCtr="0" anchor="t" bIns="32000" lIns="32000" spcFirstLastPara="1" rIns="32000" wrap="square" tIns="32000">
            <a:noAutofit/>
          </a:bodyPr>
          <a:lstStyle/>
          <a:p>
            <a:pPr indent="0" lvl="0" marL="0" rtl="0" algn="ctr">
              <a:spcBef>
                <a:spcPts val="0"/>
              </a:spcBef>
              <a:spcAft>
                <a:spcPts val="0"/>
              </a:spcAft>
              <a:buNone/>
            </a:pPr>
            <a:r>
              <a:rPr b="1" lang="en-US" sz="1300">
                <a:solidFill>
                  <a:srgbClr val="666666"/>
                </a:solidFill>
                <a:latin typeface="Open Sans"/>
                <a:ea typeface="Open Sans"/>
                <a:cs typeface="Open Sans"/>
                <a:sym typeface="Open Sans"/>
              </a:rPr>
              <a:t>ENTERPRISE IMAGING USE CASES AND CASE STUDIES</a:t>
            </a:r>
            <a:endParaRPr b="1" sz="1300">
              <a:solidFill>
                <a:srgbClr val="434343"/>
              </a:solidFill>
              <a:latin typeface="Open Sans"/>
              <a:ea typeface="Open Sans"/>
              <a:cs typeface="Open Sans"/>
              <a:sym typeface="Open Sans"/>
            </a:endParaRPr>
          </a:p>
          <a:p>
            <a:pPr indent="0" lvl="0" marL="0" rtl="0" algn="ctr">
              <a:spcBef>
                <a:spcPts val="0"/>
              </a:spcBef>
              <a:spcAft>
                <a:spcPts val="0"/>
              </a:spcAft>
              <a:buNone/>
            </a:pPr>
            <a:r>
              <a:t/>
            </a:r>
            <a:endParaRPr b="1" sz="1300">
              <a:solidFill>
                <a:srgbClr val="666666"/>
              </a:solidFill>
              <a:latin typeface="Open Sans"/>
              <a:ea typeface="Open Sans"/>
              <a:cs typeface="Open Sans"/>
              <a:sym typeface="Open Sans"/>
            </a:endParaRPr>
          </a:p>
        </p:txBody>
      </p:sp>
      <p:cxnSp>
        <p:nvCxnSpPr>
          <p:cNvPr id="21" name="Google Shape;21;p5"/>
          <p:cNvCxnSpPr/>
          <p:nvPr/>
        </p:nvCxnSpPr>
        <p:spPr>
          <a:xfrm>
            <a:off x="1327475" y="1192975"/>
            <a:ext cx="2876700" cy="0"/>
          </a:xfrm>
          <a:prstGeom prst="straightConnector1">
            <a:avLst/>
          </a:prstGeom>
          <a:noFill/>
          <a:ln cap="flat" cmpd="sng" w="9525">
            <a:solidFill>
              <a:srgbClr val="FEBC11"/>
            </a:solidFill>
            <a:prstDash val="solid"/>
            <a:round/>
            <a:headEnd len="med" w="med" type="none"/>
            <a:tailEnd len="med" w="med" type="none"/>
          </a:ln>
        </p:spPr>
      </p:cxnSp>
      <p:pic>
        <p:nvPicPr>
          <p:cNvPr id="22" name="Google Shape;22;p5"/>
          <p:cNvPicPr preferRelativeResize="0"/>
          <p:nvPr/>
        </p:nvPicPr>
        <p:blipFill rotWithShape="1">
          <a:blip r:embed="rId3">
            <a:alphaModFix/>
          </a:blip>
          <a:srcRect b="7875" l="0" r="0" t="18111"/>
          <a:stretch/>
        </p:blipFill>
        <p:spPr>
          <a:xfrm>
            <a:off x="253275" y="1600200"/>
            <a:ext cx="8153400" cy="3429000"/>
          </a:xfrm>
          <a:prstGeom prst="rect">
            <a:avLst/>
          </a:prstGeom>
          <a:noFill/>
          <a:ln>
            <a:noFill/>
          </a:ln>
        </p:spPr>
      </p:pic>
    </p:spTree>
  </p:cSld>
  <p:clrMapOvr>
    <a:masterClrMapping/>
  </p:clrMapOvr>
  <mc:AlternateContent>
    <mc:Choice Requires="p14">
      <p:transition spd="slow" p14:dur="1200">
        <p:p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4"/>
          <p:cNvSpPr/>
          <p:nvPr/>
        </p:nvSpPr>
        <p:spPr>
          <a:xfrm>
            <a:off x="397800" y="213425"/>
            <a:ext cx="897900" cy="8979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530588" y="1530750"/>
            <a:ext cx="4508700" cy="2922300"/>
          </a:xfrm>
          <a:prstGeom prst="rect">
            <a:avLst/>
          </a:prstGeom>
          <a:noFill/>
          <a:ln>
            <a:noFill/>
          </a:ln>
        </p:spPr>
        <p:txBody>
          <a:bodyPr anchorCtr="0" anchor="t" bIns="17775" lIns="17775" spcFirstLastPara="1" rIns="17775" wrap="square" tIns="17775">
            <a:noAutofit/>
          </a:bodyPr>
          <a:lstStyle/>
          <a:p>
            <a:pPr indent="0" lvl="0" marL="0" rtl="0" algn="just">
              <a:lnSpc>
                <a:spcPct val="130000"/>
              </a:lnSpc>
              <a:spcBef>
                <a:spcPts val="0"/>
              </a:spcBef>
              <a:spcAft>
                <a:spcPts val="0"/>
              </a:spcAft>
              <a:buClr>
                <a:srgbClr val="000000"/>
              </a:buClr>
              <a:buSzPts val="400"/>
              <a:buFont typeface="Arial"/>
              <a:buNone/>
            </a:pPr>
            <a:r>
              <a:rPr lang="en-US" sz="900">
                <a:solidFill>
                  <a:srgbClr val="666666"/>
                </a:solidFill>
                <a:latin typeface="Open Sans"/>
                <a:ea typeface="Open Sans"/>
                <a:cs typeface="Open Sans"/>
                <a:sym typeface="Open Sans"/>
              </a:rPr>
              <a:t>More clinical specialties across the health system are capturing patient imaging. In some cases, this has led to new, departmental data silos which can impact patient care and safety because important clinical information may not be easily accessible to all care providers. Additionally, supporting and maintaining multiple archives can be taxing for the IT department. A vendor neutral archive (VNA) can work behind the scenes to help your organization standardize data and images from any source into a single destination so that it can be seamlessly accessed by all care providers, regardless of their location or specialty. A VNA enables efficient and secure access to all imaging exams for radiologists, cardiologists and other physicians whether for primary reading or review.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rPr b="1" lang="en-US" sz="900">
                <a:solidFill>
                  <a:srgbClr val="666666"/>
                </a:solidFill>
                <a:latin typeface="Open Sans"/>
                <a:ea typeface="Open Sans"/>
                <a:cs typeface="Open Sans"/>
                <a:sym typeface="Open Sans"/>
              </a:rPr>
              <a:t>Unifier Archive provides enterprise-wide access to all imaging data with flexible deployment options and a cost-effective fee structure. Its scalable, standards-based foundation ensures it can support your organization as archiving needs increase and evolve.</a:t>
            </a:r>
            <a:endParaRPr b="1"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1000">
              <a:solidFill>
                <a:srgbClr val="666666"/>
              </a:solidFill>
              <a:latin typeface="Open Sans"/>
              <a:ea typeface="Open Sans"/>
              <a:cs typeface="Open Sans"/>
              <a:sym typeface="Open Sans"/>
            </a:endParaRPr>
          </a:p>
        </p:txBody>
      </p:sp>
      <p:sp>
        <p:nvSpPr>
          <p:cNvPr id="128" name="Google Shape;128;p14"/>
          <p:cNvSpPr/>
          <p:nvPr/>
        </p:nvSpPr>
        <p:spPr>
          <a:xfrm>
            <a:off x="1440589" y="382375"/>
            <a:ext cx="43254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800">
                <a:solidFill>
                  <a:srgbClr val="FEBC11"/>
                </a:solidFill>
                <a:latin typeface="Open Sans"/>
                <a:ea typeface="Open Sans"/>
                <a:cs typeface="Open Sans"/>
                <a:sym typeface="Open Sans"/>
              </a:rPr>
              <a:t>VENDOR NEUTRAL ARCHIVE</a:t>
            </a:r>
            <a:endParaRPr b="1" sz="1800">
              <a:solidFill>
                <a:srgbClr val="FEBC11"/>
              </a:solidFill>
              <a:latin typeface="Open Sans"/>
              <a:ea typeface="Open Sans"/>
              <a:cs typeface="Open Sans"/>
              <a:sym typeface="Open Sans"/>
            </a:endParaRPr>
          </a:p>
        </p:txBody>
      </p:sp>
      <p:sp>
        <p:nvSpPr>
          <p:cNvPr id="129" name="Google Shape;129;p14"/>
          <p:cNvSpPr/>
          <p:nvPr/>
        </p:nvSpPr>
        <p:spPr>
          <a:xfrm>
            <a:off x="1440600" y="712625"/>
            <a:ext cx="58833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200">
                <a:solidFill>
                  <a:srgbClr val="686B73"/>
                </a:solidFill>
                <a:latin typeface="Open Sans"/>
                <a:ea typeface="Open Sans"/>
                <a:cs typeface="Open Sans"/>
                <a:sym typeface="Open Sans"/>
              </a:rPr>
              <a:t>Integrate all of your enterprise imaging data</a:t>
            </a:r>
            <a:endParaRPr b="1" sz="1200">
              <a:latin typeface="Open Sans"/>
              <a:ea typeface="Open Sans"/>
              <a:cs typeface="Open Sans"/>
              <a:sym typeface="Open Sans"/>
            </a:endParaRPr>
          </a:p>
        </p:txBody>
      </p:sp>
      <p:sp>
        <p:nvSpPr>
          <p:cNvPr id="130" name="Google Shape;130;p14"/>
          <p:cNvSpPr/>
          <p:nvPr/>
        </p:nvSpPr>
        <p:spPr>
          <a:xfrm>
            <a:off x="5172075" y="1378900"/>
            <a:ext cx="2710200" cy="31206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1" name="Google Shape;131;p14"/>
          <p:cNvSpPr/>
          <p:nvPr/>
        </p:nvSpPr>
        <p:spPr>
          <a:xfrm>
            <a:off x="5314948" y="1631912"/>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32" name="Google Shape;132;p14"/>
          <p:cNvSpPr txBox="1"/>
          <p:nvPr/>
        </p:nvSpPr>
        <p:spPr>
          <a:xfrm>
            <a:off x="5715000" y="1607050"/>
            <a:ext cx="2140500" cy="26643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sz="1100">
                <a:solidFill>
                  <a:schemeClr val="lt1"/>
                </a:solidFill>
                <a:latin typeface="Open Sans"/>
                <a:ea typeface="Open Sans"/>
                <a:cs typeface="Open Sans"/>
                <a:sym typeface="Open Sans"/>
              </a:rPr>
              <a:t>Centralize and consolidate all enterprise imaging workflows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Ensure image data is universally available to</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care providers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Maintain seamless patient care workflows even if</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image data is in transit</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or being migrated</a:t>
            </a:r>
            <a:endParaRPr b="1" sz="1100">
              <a:solidFill>
                <a:schemeClr val="lt1"/>
              </a:solidFill>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FFFFFF"/>
              </a:solidFill>
              <a:latin typeface="Open Sans"/>
              <a:ea typeface="Open Sans"/>
              <a:cs typeface="Open Sans"/>
              <a:sym typeface="Open Sans"/>
            </a:endParaRPr>
          </a:p>
        </p:txBody>
      </p:sp>
      <p:cxnSp>
        <p:nvCxnSpPr>
          <p:cNvPr id="133" name="Google Shape;133;p14"/>
          <p:cNvCxnSpPr/>
          <p:nvPr/>
        </p:nvCxnSpPr>
        <p:spPr>
          <a:xfrm>
            <a:off x="397800" y="213400"/>
            <a:ext cx="0" cy="4286100"/>
          </a:xfrm>
          <a:prstGeom prst="straightConnector1">
            <a:avLst/>
          </a:prstGeom>
          <a:noFill/>
          <a:ln cap="flat" cmpd="sng" w="9525">
            <a:solidFill>
              <a:srgbClr val="51B5BE"/>
            </a:solidFill>
            <a:prstDash val="solid"/>
            <a:round/>
            <a:headEnd len="med" w="med" type="none"/>
            <a:tailEnd len="med" w="med" type="none"/>
          </a:ln>
        </p:spPr>
      </p:cxnSp>
      <p:sp>
        <p:nvSpPr>
          <p:cNvPr id="134" name="Google Shape;134;p14"/>
          <p:cNvSpPr/>
          <p:nvPr/>
        </p:nvSpPr>
        <p:spPr>
          <a:xfrm>
            <a:off x="5314948" y="251277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5" name="Google Shape;135;p14"/>
          <p:cNvSpPr/>
          <p:nvPr/>
        </p:nvSpPr>
        <p:spPr>
          <a:xfrm>
            <a:off x="5314948" y="31838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36" name="Google Shape;136;p14"/>
          <p:cNvSpPr/>
          <p:nvPr/>
        </p:nvSpPr>
        <p:spPr>
          <a:xfrm>
            <a:off x="626113" y="438120"/>
            <a:ext cx="441288" cy="448524"/>
          </a:xfrm>
          <a:custGeom>
            <a:rect b="b" l="l" r="r" t="t"/>
            <a:pathLst>
              <a:path extrusionOk="0" h="21600" w="2160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7" name="Google Shape;137;p14"/>
          <p:cNvSpPr txBox="1"/>
          <p:nvPr/>
        </p:nvSpPr>
        <p:spPr>
          <a:xfrm>
            <a:off x="7649200" y="4973650"/>
            <a:ext cx="441300" cy="29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5"/>
          <p:cNvSpPr/>
          <p:nvPr/>
        </p:nvSpPr>
        <p:spPr>
          <a:xfrm>
            <a:off x="3717050" y="606775"/>
            <a:ext cx="6348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1324375" y="606750"/>
            <a:ext cx="6348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48925" y="1352863"/>
            <a:ext cx="31857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highlight>
                  <a:srgbClr val="FFFFFF"/>
                </a:highlight>
                <a:latin typeface="Open Sans"/>
                <a:ea typeface="Open Sans"/>
                <a:cs typeface="Open Sans"/>
                <a:sym typeface="Open Sans"/>
              </a:rPr>
              <a:t>360°</a:t>
            </a:r>
            <a:r>
              <a:rPr lang="en-US" sz="1000">
                <a:solidFill>
                  <a:srgbClr val="434343"/>
                </a:solidFill>
                <a:latin typeface="Open Sans"/>
                <a:ea typeface="Open Sans"/>
                <a:cs typeface="Open Sans"/>
                <a:sym typeface="Open Sans"/>
              </a:rPr>
              <a:t> view of Healthcare</a:t>
            </a:r>
            <a:endParaRPr sz="1000">
              <a:solidFill>
                <a:srgbClr val="434343"/>
              </a:solidFill>
              <a:latin typeface="Open Sans"/>
              <a:ea typeface="Open Sans"/>
              <a:cs typeface="Open Sans"/>
              <a:sym typeface="Open Sans"/>
            </a:endParaRPr>
          </a:p>
        </p:txBody>
      </p:sp>
      <p:sp>
        <p:nvSpPr>
          <p:cNvPr id="145" name="Google Shape;145;p15"/>
          <p:cNvSpPr/>
          <p:nvPr/>
        </p:nvSpPr>
        <p:spPr>
          <a:xfrm>
            <a:off x="2482088" y="13528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Protect data long-term</a:t>
            </a:r>
            <a:endParaRPr sz="1000">
              <a:solidFill>
                <a:srgbClr val="434343"/>
              </a:solidFill>
              <a:latin typeface="Open Sans"/>
              <a:ea typeface="Open Sans"/>
              <a:cs typeface="Open Sans"/>
              <a:sym typeface="Open Sans"/>
            </a:endParaRPr>
          </a:p>
        </p:txBody>
      </p:sp>
      <p:sp>
        <p:nvSpPr>
          <p:cNvPr id="146" name="Google Shape;146;p15"/>
          <p:cNvSpPr/>
          <p:nvPr/>
        </p:nvSpPr>
        <p:spPr>
          <a:xfrm>
            <a:off x="6141875" y="606775"/>
            <a:ext cx="5985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4931075"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100% vendor neutral</a:t>
            </a:r>
            <a:endParaRPr sz="1000">
              <a:solidFill>
                <a:srgbClr val="434343"/>
              </a:solidFill>
              <a:latin typeface="Open Sans"/>
              <a:ea typeface="Open Sans"/>
              <a:cs typeface="Open Sans"/>
              <a:sym typeface="Open Sans"/>
            </a:endParaRPr>
          </a:p>
        </p:txBody>
      </p:sp>
      <p:cxnSp>
        <p:nvCxnSpPr>
          <p:cNvPr id="148" name="Google Shape;148;p15"/>
          <p:cNvCxnSpPr/>
          <p:nvPr/>
        </p:nvCxnSpPr>
        <p:spPr>
          <a:xfrm>
            <a:off x="298950" y="1602325"/>
            <a:ext cx="7631700" cy="0"/>
          </a:xfrm>
          <a:prstGeom prst="straightConnector1">
            <a:avLst/>
          </a:prstGeom>
          <a:noFill/>
          <a:ln cap="flat" cmpd="sng" w="9525">
            <a:solidFill>
              <a:srgbClr val="FEBC11"/>
            </a:solidFill>
            <a:prstDash val="solid"/>
            <a:round/>
            <a:headEnd len="med" w="med" type="none"/>
            <a:tailEnd len="med" w="med" type="none"/>
          </a:ln>
        </p:spPr>
      </p:cxnSp>
      <p:pic>
        <p:nvPicPr>
          <p:cNvPr id="149" name="Google Shape;149;p15"/>
          <p:cNvPicPr preferRelativeResize="0"/>
          <p:nvPr/>
        </p:nvPicPr>
        <p:blipFill>
          <a:blip r:embed="rId3">
            <a:alphaModFix/>
          </a:blip>
          <a:stretch>
            <a:fillRect/>
          </a:stretch>
        </p:blipFill>
        <p:spPr>
          <a:xfrm>
            <a:off x="1202336" y="1826863"/>
            <a:ext cx="5824928" cy="3136499"/>
          </a:xfrm>
          <a:prstGeom prst="rect">
            <a:avLst/>
          </a:prstGeom>
          <a:noFill/>
          <a:ln>
            <a:noFill/>
          </a:ln>
        </p:spPr>
      </p:pic>
      <p:sp>
        <p:nvSpPr>
          <p:cNvPr id="150" name="Google Shape;150;p15"/>
          <p:cNvSpPr/>
          <p:nvPr/>
        </p:nvSpPr>
        <p:spPr>
          <a:xfrm>
            <a:off x="3880536" y="723400"/>
            <a:ext cx="339984" cy="352944"/>
          </a:xfrm>
          <a:custGeom>
            <a:rect b="b" l="l" r="r" t="t"/>
            <a:pathLst>
              <a:path extrusionOk="0" h="21600" w="21600">
                <a:moveTo>
                  <a:pt x="11172" y="1179"/>
                </a:moveTo>
                <a:cubicBezTo>
                  <a:pt x="12630" y="1248"/>
                  <a:pt x="13957" y="1595"/>
                  <a:pt x="15220" y="2219"/>
                </a:cubicBezTo>
                <a:cubicBezTo>
                  <a:pt x="16483" y="2808"/>
                  <a:pt x="17617" y="3640"/>
                  <a:pt x="18556" y="4681"/>
                </a:cubicBezTo>
                <a:cubicBezTo>
                  <a:pt x="19495" y="5721"/>
                  <a:pt x="20240" y="6934"/>
                  <a:pt x="20790" y="8286"/>
                </a:cubicBezTo>
                <a:cubicBezTo>
                  <a:pt x="21341" y="9673"/>
                  <a:pt x="21600" y="11129"/>
                  <a:pt x="21600" y="12655"/>
                </a:cubicBezTo>
                <a:cubicBezTo>
                  <a:pt x="21600" y="12863"/>
                  <a:pt x="21600" y="13071"/>
                  <a:pt x="21568" y="13279"/>
                </a:cubicBezTo>
                <a:cubicBezTo>
                  <a:pt x="21568" y="13452"/>
                  <a:pt x="21535" y="13660"/>
                  <a:pt x="21503" y="13868"/>
                </a:cubicBezTo>
                <a:cubicBezTo>
                  <a:pt x="20790" y="13868"/>
                  <a:pt x="20790" y="13868"/>
                  <a:pt x="20790" y="13868"/>
                </a:cubicBezTo>
                <a:cubicBezTo>
                  <a:pt x="20790" y="13556"/>
                  <a:pt x="20726" y="13244"/>
                  <a:pt x="20596" y="12967"/>
                </a:cubicBezTo>
                <a:cubicBezTo>
                  <a:pt x="20467" y="12690"/>
                  <a:pt x="20305" y="12447"/>
                  <a:pt x="20110" y="12239"/>
                </a:cubicBezTo>
                <a:cubicBezTo>
                  <a:pt x="19916" y="12031"/>
                  <a:pt x="19689" y="11892"/>
                  <a:pt x="19430" y="11753"/>
                </a:cubicBezTo>
                <a:cubicBezTo>
                  <a:pt x="19171" y="11649"/>
                  <a:pt x="18880" y="11580"/>
                  <a:pt x="18621" y="11580"/>
                </a:cubicBezTo>
                <a:cubicBezTo>
                  <a:pt x="18297" y="11580"/>
                  <a:pt x="18005" y="11649"/>
                  <a:pt x="17714" y="11753"/>
                </a:cubicBezTo>
                <a:cubicBezTo>
                  <a:pt x="17455" y="11892"/>
                  <a:pt x="17196" y="12065"/>
                  <a:pt x="17001" y="12308"/>
                </a:cubicBezTo>
                <a:cubicBezTo>
                  <a:pt x="16807" y="12516"/>
                  <a:pt x="16645" y="12759"/>
                  <a:pt x="16548" y="13036"/>
                </a:cubicBezTo>
                <a:cubicBezTo>
                  <a:pt x="16419" y="13314"/>
                  <a:pt x="16386" y="13626"/>
                  <a:pt x="16386" y="13972"/>
                </a:cubicBezTo>
                <a:cubicBezTo>
                  <a:pt x="15641" y="13972"/>
                  <a:pt x="15641" y="13972"/>
                  <a:pt x="15641" y="13972"/>
                </a:cubicBezTo>
                <a:cubicBezTo>
                  <a:pt x="15641" y="13626"/>
                  <a:pt x="15577" y="13314"/>
                  <a:pt x="15479" y="13036"/>
                </a:cubicBezTo>
                <a:cubicBezTo>
                  <a:pt x="15350" y="12759"/>
                  <a:pt x="15188" y="12516"/>
                  <a:pt x="14994" y="12308"/>
                </a:cubicBezTo>
                <a:cubicBezTo>
                  <a:pt x="14767" y="12065"/>
                  <a:pt x="14540" y="11892"/>
                  <a:pt x="14281" y="11753"/>
                </a:cubicBezTo>
                <a:cubicBezTo>
                  <a:pt x="14022" y="11649"/>
                  <a:pt x="13731" y="11580"/>
                  <a:pt x="13407" y="11580"/>
                </a:cubicBezTo>
                <a:cubicBezTo>
                  <a:pt x="13115" y="11580"/>
                  <a:pt x="12824" y="11649"/>
                  <a:pt x="12533" y="11753"/>
                </a:cubicBezTo>
                <a:cubicBezTo>
                  <a:pt x="12241" y="11892"/>
                  <a:pt x="12014" y="12065"/>
                  <a:pt x="11820" y="12308"/>
                </a:cubicBezTo>
                <a:cubicBezTo>
                  <a:pt x="11626" y="12516"/>
                  <a:pt x="11464" y="12759"/>
                  <a:pt x="11367" y="13036"/>
                </a:cubicBezTo>
                <a:cubicBezTo>
                  <a:pt x="11237" y="13314"/>
                  <a:pt x="11172" y="13626"/>
                  <a:pt x="11172" y="13972"/>
                </a:cubicBezTo>
                <a:cubicBezTo>
                  <a:pt x="11172" y="19866"/>
                  <a:pt x="11172" y="19866"/>
                  <a:pt x="11172" y="19866"/>
                </a:cubicBezTo>
                <a:cubicBezTo>
                  <a:pt x="11172" y="20144"/>
                  <a:pt x="11270" y="20387"/>
                  <a:pt x="11431" y="20560"/>
                </a:cubicBezTo>
                <a:cubicBezTo>
                  <a:pt x="11593" y="20733"/>
                  <a:pt x="11788" y="20837"/>
                  <a:pt x="12014" y="20837"/>
                </a:cubicBezTo>
                <a:cubicBezTo>
                  <a:pt x="12273" y="20837"/>
                  <a:pt x="12500" y="20733"/>
                  <a:pt x="12662" y="20560"/>
                </a:cubicBezTo>
                <a:cubicBezTo>
                  <a:pt x="12824" y="20387"/>
                  <a:pt x="12921" y="20144"/>
                  <a:pt x="12921" y="19866"/>
                </a:cubicBezTo>
                <a:cubicBezTo>
                  <a:pt x="13634" y="19866"/>
                  <a:pt x="13634" y="19866"/>
                  <a:pt x="13634" y="19866"/>
                </a:cubicBezTo>
                <a:cubicBezTo>
                  <a:pt x="13634" y="20109"/>
                  <a:pt x="13601" y="20352"/>
                  <a:pt x="13504" y="20560"/>
                </a:cubicBezTo>
                <a:cubicBezTo>
                  <a:pt x="13407" y="20768"/>
                  <a:pt x="13310" y="20941"/>
                  <a:pt x="13180" y="21115"/>
                </a:cubicBezTo>
                <a:cubicBezTo>
                  <a:pt x="13018" y="21253"/>
                  <a:pt x="12856" y="21357"/>
                  <a:pt x="12662" y="21461"/>
                </a:cubicBezTo>
                <a:cubicBezTo>
                  <a:pt x="12468" y="21565"/>
                  <a:pt x="12241" y="21600"/>
                  <a:pt x="12014" y="21600"/>
                </a:cubicBezTo>
                <a:cubicBezTo>
                  <a:pt x="11788" y="21600"/>
                  <a:pt x="11593" y="21565"/>
                  <a:pt x="11431" y="21461"/>
                </a:cubicBezTo>
                <a:cubicBezTo>
                  <a:pt x="11237" y="21357"/>
                  <a:pt x="11075" y="21253"/>
                  <a:pt x="10946" y="21115"/>
                </a:cubicBezTo>
                <a:cubicBezTo>
                  <a:pt x="10751" y="20941"/>
                  <a:pt x="10622" y="20768"/>
                  <a:pt x="10557" y="20560"/>
                </a:cubicBezTo>
                <a:cubicBezTo>
                  <a:pt x="10460" y="20352"/>
                  <a:pt x="10428" y="20109"/>
                  <a:pt x="10428" y="19866"/>
                </a:cubicBezTo>
                <a:cubicBezTo>
                  <a:pt x="10428" y="13938"/>
                  <a:pt x="10428" y="13938"/>
                  <a:pt x="10428" y="13938"/>
                </a:cubicBezTo>
                <a:cubicBezTo>
                  <a:pt x="10428" y="13591"/>
                  <a:pt x="10363" y="13279"/>
                  <a:pt x="10266" y="13002"/>
                </a:cubicBezTo>
                <a:cubicBezTo>
                  <a:pt x="10136" y="12724"/>
                  <a:pt x="9974" y="12447"/>
                  <a:pt x="9780" y="12239"/>
                </a:cubicBezTo>
                <a:cubicBezTo>
                  <a:pt x="9553" y="12031"/>
                  <a:pt x="9327" y="11892"/>
                  <a:pt x="9067" y="11753"/>
                </a:cubicBezTo>
                <a:cubicBezTo>
                  <a:pt x="8776" y="11649"/>
                  <a:pt x="8517" y="11580"/>
                  <a:pt x="8225" y="11580"/>
                </a:cubicBezTo>
                <a:cubicBezTo>
                  <a:pt x="7934" y="11580"/>
                  <a:pt x="7643" y="11649"/>
                  <a:pt x="7351" y="11753"/>
                </a:cubicBezTo>
                <a:cubicBezTo>
                  <a:pt x="7060" y="11892"/>
                  <a:pt x="6833" y="12065"/>
                  <a:pt x="6639" y="12308"/>
                </a:cubicBezTo>
                <a:cubicBezTo>
                  <a:pt x="6444" y="12516"/>
                  <a:pt x="6282" y="12759"/>
                  <a:pt x="6153" y="13036"/>
                </a:cubicBezTo>
                <a:cubicBezTo>
                  <a:pt x="6056" y="13314"/>
                  <a:pt x="5991" y="13626"/>
                  <a:pt x="5991" y="13972"/>
                </a:cubicBezTo>
                <a:cubicBezTo>
                  <a:pt x="5246" y="13972"/>
                  <a:pt x="5246" y="13972"/>
                  <a:pt x="5246" y="13972"/>
                </a:cubicBezTo>
                <a:cubicBezTo>
                  <a:pt x="5246" y="13626"/>
                  <a:pt x="5181" y="13314"/>
                  <a:pt x="5084" y="13036"/>
                </a:cubicBezTo>
                <a:cubicBezTo>
                  <a:pt x="4955" y="12759"/>
                  <a:pt x="4793" y="12516"/>
                  <a:pt x="4599" y="12308"/>
                </a:cubicBezTo>
                <a:cubicBezTo>
                  <a:pt x="4404" y="12065"/>
                  <a:pt x="4178" y="11892"/>
                  <a:pt x="3886" y="11753"/>
                </a:cubicBezTo>
                <a:cubicBezTo>
                  <a:pt x="3595" y="11649"/>
                  <a:pt x="3303" y="11580"/>
                  <a:pt x="3012" y="11580"/>
                </a:cubicBezTo>
                <a:cubicBezTo>
                  <a:pt x="2720" y="11580"/>
                  <a:pt x="2461" y="11649"/>
                  <a:pt x="2170" y="11753"/>
                </a:cubicBezTo>
                <a:cubicBezTo>
                  <a:pt x="1911" y="11892"/>
                  <a:pt x="1684" y="12031"/>
                  <a:pt x="1490" y="12239"/>
                </a:cubicBezTo>
                <a:cubicBezTo>
                  <a:pt x="1295" y="12447"/>
                  <a:pt x="1133" y="12690"/>
                  <a:pt x="1004" y="12967"/>
                </a:cubicBezTo>
                <a:cubicBezTo>
                  <a:pt x="874" y="13244"/>
                  <a:pt x="810" y="13556"/>
                  <a:pt x="810" y="13868"/>
                </a:cubicBezTo>
                <a:cubicBezTo>
                  <a:pt x="97" y="13938"/>
                  <a:pt x="97" y="13938"/>
                  <a:pt x="97" y="13938"/>
                </a:cubicBezTo>
                <a:cubicBezTo>
                  <a:pt x="65" y="13695"/>
                  <a:pt x="32" y="13487"/>
                  <a:pt x="32" y="13279"/>
                </a:cubicBezTo>
                <a:cubicBezTo>
                  <a:pt x="32" y="13071"/>
                  <a:pt x="0" y="12863"/>
                  <a:pt x="0" y="12655"/>
                </a:cubicBezTo>
                <a:cubicBezTo>
                  <a:pt x="0" y="11129"/>
                  <a:pt x="291" y="9673"/>
                  <a:pt x="842" y="8286"/>
                </a:cubicBezTo>
                <a:cubicBezTo>
                  <a:pt x="1393" y="6934"/>
                  <a:pt x="2105" y="5721"/>
                  <a:pt x="3044" y="4681"/>
                </a:cubicBezTo>
                <a:cubicBezTo>
                  <a:pt x="4016" y="3640"/>
                  <a:pt x="5117" y="2808"/>
                  <a:pt x="6380" y="2219"/>
                </a:cubicBezTo>
                <a:cubicBezTo>
                  <a:pt x="7643" y="1595"/>
                  <a:pt x="9003" y="1248"/>
                  <a:pt x="10428" y="1179"/>
                </a:cubicBezTo>
                <a:cubicBezTo>
                  <a:pt x="10428" y="0"/>
                  <a:pt x="10428" y="0"/>
                  <a:pt x="10428" y="0"/>
                </a:cubicBezTo>
                <a:cubicBezTo>
                  <a:pt x="11172" y="0"/>
                  <a:pt x="11172" y="0"/>
                  <a:pt x="11172" y="0"/>
                </a:cubicBezTo>
                <a:lnTo>
                  <a:pt x="11172" y="1179"/>
                </a:lnTo>
                <a:close/>
                <a:moveTo>
                  <a:pt x="18621" y="10817"/>
                </a:moveTo>
                <a:cubicBezTo>
                  <a:pt x="18815" y="10817"/>
                  <a:pt x="19042" y="10852"/>
                  <a:pt x="19268" y="10887"/>
                </a:cubicBezTo>
                <a:cubicBezTo>
                  <a:pt x="19463" y="10956"/>
                  <a:pt x="19689" y="11025"/>
                  <a:pt x="19884" y="11129"/>
                </a:cubicBezTo>
                <a:cubicBezTo>
                  <a:pt x="20078" y="11199"/>
                  <a:pt x="20240" y="11337"/>
                  <a:pt x="20402" y="11476"/>
                </a:cubicBezTo>
                <a:cubicBezTo>
                  <a:pt x="20564" y="11580"/>
                  <a:pt x="20693" y="11753"/>
                  <a:pt x="20855" y="11927"/>
                </a:cubicBezTo>
                <a:cubicBezTo>
                  <a:pt x="20758" y="10540"/>
                  <a:pt x="20434" y="9257"/>
                  <a:pt x="19884" y="8044"/>
                </a:cubicBezTo>
                <a:cubicBezTo>
                  <a:pt x="19301" y="6796"/>
                  <a:pt x="18588" y="5755"/>
                  <a:pt x="17682" y="4854"/>
                </a:cubicBezTo>
                <a:cubicBezTo>
                  <a:pt x="16775" y="3952"/>
                  <a:pt x="15739" y="3224"/>
                  <a:pt x="14573" y="2739"/>
                </a:cubicBezTo>
                <a:cubicBezTo>
                  <a:pt x="13375" y="2219"/>
                  <a:pt x="12112" y="1942"/>
                  <a:pt x="10816" y="1942"/>
                </a:cubicBezTo>
                <a:cubicBezTo>
                  <a:pt x="9488" y="1942"/>
                  <a:pt x="8225" y="2219"/>
                  <a:pt x="7060" y="2739"/>
                </a:cubicBezTo>
                <a:cubicBezTo>
                  <a:pt x="5861" y="3224"/>
                  <a:pt x="4825" y="3952"/>
                  <a:pt x="3918" y="4854"/>
                </a:cubicBezTo>
                <a:cubicBezTo>
                  <a:pt x="3044" y="5755"/>
                  <a:pt x="2299" y="6796"/>
                  <a:pt x="1749" y="8044"/>
                </a:cubicBezTo>
                <a:cubicBezTo>
                  <a:pt x="1166" y="9257"/>
                  <a:pt x="842" y="10540"/>
                  <a:pt x="777" y="11927"/>
                </a:cubicBezTo>
                <a:cubicBezTo>
                  <a:pt x="907" y="11753"/>
                  <a:pt x="1069" y="11580"/>
                  <a:pt x="1198" y="11476"/>
                </a:cubicBezTo>
                <a:cubicBezTo>
                  <a:pt x="1360" y="11337"/>
                  <a:pt x="1554" y="11199"/>
                  <a:pt x="1749" y="11129"/>
                </a:cubicBezTo>
                <a:cubicBezTo>
                  <a:pt x="1943" y="11025"/>
                  <a:pt x="2137" y="10956"/>
                  <a:pt x="2364" y="10887"/>
                </a:cubicBezTo>
                <a:cubicBezTo>
                  <a:pt x="2558" y="10852"/>
                  <a:pt x="2785" y="10817"/>
                  <a:pt x="3012" y="10817"/>
                </a:cubicBezTo>
                <a:cubicBezTo>
                  <a:pt x="3271" y="10817"/>
                  <a:pt x="3562" y="10852"/>
                  <a:pt x="3821" y="10921"/>
                </a:cubicBezTo>
                <a:cubicBezTo>
                  <a:pt x="4080" y="10991"/>
                  <a:pt x="4339" y="11095"/>
                  <a:pt x="4566" y="11268"/>
                </a:cubicBezTo>
                <a:cubicBezTo>
                  <a:pt x="4793" y="11407"/>
                  <a:pt x="4987" y="11580"/>
                  <a:pt x="5181" y="11788"/>
                </a:cubicBezTo>
                <a:cubicBezTo>
                  <a:pt x="5343" y="11961"/>
                  <a:pt x="5505" y="12204"/>
                  <a:pt x="5635" y="12482"/>
                </a:cubicBezTo>
                <a:cubicBezTo>
                  <a:pt x="5732" y="12204"/>
                  <a:pt x="5894" y="11961"/>
                  <a:pt x="6056" y="11788"/>
                </a:cubicBezTo>
                <a:cubicBezTo>
                  <a:pt x="6250" y="11580"/>
                  <a:pt x="6444" y="11407"/>
                  <a:pt x="6671" y="11268"/>
                </a:cubicBezTo>
                <a:cubicBezTo>
                  <a:pt x="6898" y="11095"/>
                  <a:pt x="7157" y="10991"/>
                  <a:pt x="7416" y="10921"/>
                </a:cubicBezTo>
                <a:cubicBezTo>
                  <a:pt x="7675" y="10852"/>
                  <a:pt x="7966" y="10817"/>
                  <a:pt x="8225" y="10817"/>
                </a:cubicBezTo>
                <a:cubicBezTo>
                  <a:pt x="8485" y="10817"/>
                  <a:pt x="8744" y="10852"/>
                  <a:pt x="9003" y="10921"/>
                </a:cubicBezTo>
                <a:cubicBezTo>
                  <a:pt x="9294" y="10991"/>
                  <a:pt x="9521" y="11095"/>
                  <a:pt x="9748" y="11268"/>
                </a:cubicBezTo>
                <a:cubicBezTo>
                  <a:pt x="9974" y="11407"/>
                  <a:pt x="10169" y="11580"/>
                  <a:pt x="10363" y="11788"/>
                </a:cubicBezTo>
                <a:cubicBezTo>
                  <a:pt x="10557" y="11961"/>
                  <a:pt x="10687" y="12204"/>
                  <a:pt x="10816" y="12482"/>
                </a:cubicBezTo>
                <a:cubicBezTo>
                  <a:pt x="10946" y="12204"/>
                  <a:pt x="11108" y="11961"/>
                  <a:pt x="11270" y="11788"/>
                </a:cubicBezTo>
                <a:cubicBezTo>
                  <a:pt x="11431" y="11580"/>
                  <a:pt x="11626" y="11407"/>
                  <a:pt x="11852" y="11268"/>
                </a:cubicBezTo>
                <a:cubicBezTo>
                  <a:pt x="12079" y="11095"/>
                  <a:pt x="12338" y="10991"/>
                  <a:pt x="12597" y="10921"/>
                </a:cubicBezTo>
                <a:cubicBezTo>
                  <a:pt x="12856" y="10852"/>
                  <a:pt x="13148" y="10817"/>
                  <a:pt x="13407" y="10817"/>
                </a:cubicBezTo>
                <a:cubicBezTo>
                  <a:pt x="13666" y="10817"/>
                  <a:pt x="13925" y="10852"/>
                  <a:pt x="14184" y="10921"/>
                </a:cubicBezTo>
                <a:cubicBezTo>
                  <a:pt x="14476" y="10991"/>
                  <a:pt x="14702" y="11095"/>
                  <a:pt x="14929" y="11268"/>
                </a:cubicBezTo>
                <a:cubicBezTo>
                  <a:pt x="15156" y="11407"/>
                  <a:pt x="15350" y="11580"/>
                  <a:pt x="15544" y="11788"/>
                </a:cubicBezTo>
                <a:cubicBezTo>
                  <a:pt x="15739" y="11961"/>
                  <a:pt x="15868" y="12204"/>
                  <a:pt x="15998" y="12482"/>
                </a:cubicBezTo>
                <a:cubicBezTo>
                  <a:pt x="16127" y="12204"/>
                  <a:pt x="16289" y="11961"/>
                  <a:pt x="16451" y="11788"/>
                </a:cubicBezTo>
                <a:cubicBezTo>
                  <a:pt x="16613" y="11580"/>
                  <a:pt x="16807" y="11407"/>
                  <a:pt x="17034" y="11268"/>
                </a:cubicBezTo>
                <a:cubicBezTo>
                  <a:pt x="17261" y="11095"/>
                  <a:pt x="17520" y="10991"/>
                  <a:pt x="17779" y="10921"/>
                </a:cubicBezTo>
                <a:cubicBezTo>
                  <a:pt x="18038" y="10852"/>
                  <a:pt x="18329" y="10817"/>
                  <a:pt x="18621" y="10817"/>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51" name="Google Shape;151;p15"/>
          <p:cNvSpPr/>
          <p:nvPr/>
        </p:nvSpPr>
        <p:spPr>
          <a:xfrm>
            <a:off x="6304025" y="749024"/>
            <a:ext cx="268218" cy="314118"/>
          </a:xfrm>
          <a:custGeom>
            <a:rect b="b" l="l" r="r" t="t"/>
            <a:pathLst>
              <a:path extrusionOk="0" h="21600" w="21600">
                <a:moveTo>
                  <a:pt x="18348" y="10352"/>
                </a:moveTo>
                <a:cubicBezTo>
                  <a:pt x="21600" y="10352"/>
                  <a:pt x="21600" y="10352"/>
                  <a:pt x="21600" y="10352"/>
                </a:cubicBezTo>
                <a:cubicBezTo>
                  <a:pt x="21600" y="21600"/>
                  <a:pt x="21600" y="21600"/>
                  <a:pt x="21600" y="21600"/>
                </a:cubicBezTo>
                <a:cubicBezTo>
                  <a:pt x="0" y="21600"/>
                  <a:pt x="0" y="21600"/>
                  <a:pt x="0" y="21600"/>
                </a:cubicBezTo>
                <a:cubicBezTo>
                  <a:pt x="0" y="10352"/>
                  <a:pt x="0" y="10352"/>
                  <a:pt x="0" y="10352"/>
                </a:cubicBezTo>
                <a:cubicBezTo>
                  <a:pt x="3786" y="10352"/>
                  <a:pt x="3786" y="10352"/>
                  <a:pt x="3786" y="10352"/>
                </a:cubicBezTo>
                <a:cubicBezTo>
                  <a:pt x="3786" y="5381"/>
                  <a:pt x="3786" y="5381"/>
                  <a:pt x="3786" y="5381"/>
                </a:cubicBezTo>
                <a:cubicBezTo>
                  <a:pt x="3786" y="4634"/>
                  <a:pt x="3980" y="3961"/>
                  <a:pt x="4369" y="3289"/>
                </a:cubicBezTo>
                <a:cubicBezTo>
                  <a:pt x="4757" y="2653"/>
                  <a:pt x="5242" y="2093"/>
                  <a:pt x="5873" y="1607"/>
                </a:cubicBezTo>
                <a:cubicBezTo>
                  <a:pt x="6504" y="1121"/>
                  <a:pt x="7232" y="710"/>
                  <a:pt x="8106" y="411"/>
                </a:cubicBezTo>
                <a:cubicBezTo>
                  <a:pt x="8931" y="149"/>
                  <a:pt x="9853" y="0"/>
                  <a:pt x="10824" y="0"/>
                </a:cubicBezTo>
                <a:cubicBezTo>
                  <a:pt x="11795" y="0"/>
                  <a:pt x="12669" y="149"/>
                  <a:pt x="13542" y="411"/>
                </a:cubicBezTo>
                <a:cubicBezTo>
                  <a:pt x="14368" y="710"/>
                  <a:pt x="15096" y="1121"/>
                  <a:pt x="15727" y="1607"/>
                </a:cubicBezTo>
                <a:cubicBezTo>
                  <a:pt x="16358" y="2093"/>
                  <a:pt x="16892" y="2653"/>
                  <a:pt x="17231" y="3289"/>
                </a:cubicBezTo>
                <a:cubicBezTo>
                  <a:pt x="17620" y="3961"/>
                  <a:pt x="17814" y="4634"/>
                  <a:pt x="17814" y="5381"/>
                </a:cubicBezTo>
                <a:cubicBezTo>
                  <a:pt x="17814" y="7026"/>
                  <a:pt x="17814" y="7026"/>
                  <a:pt x="17814" y="7026"/>
                </a:cubicBezTo>
                <a:cubicBezTo>
                  <a:pt x="16746" y="7026"/>
                  <a:pt x="16746" y="7026"/>
                  <a:pt x="16746" y="7026"/>
                </a:cubicBezTo>
                <a:cubicBezTo>
                  <a:pt x="16746" y="5381"/>
                  <a:pt x="16746" y="5381"/>
                  <a:pt x="16746" y="5381"/>
                </a:cubicBezTo>
                <a:cubicBezTo>
                  <a:pt x="16746" y="4783"/>
                  <a:pt x="16600" y="4185"/>
                  <a:pt x="16261" y="3625"/>
                </a:cubicBezTo>
                <a:cubicBezTo>
                  <a:pt x="15969" y="3102"/>
                  <a:pt x="15533" y="2616"/>
                  <a:pt x="14999" y="2167"/>
                </a:cubicBezTo>
                <a:cubicBezTo>
                  <a:pt x="14465" y="1756"/>
                  <a:pt x="13834" y="1420"/>
                  <a:pt x="13106" y="1196"/>
                </a:cubicBezTo>
                <a:cubicBezTo>
                  <a:pt x="12378" y="934"/>
                  <a:pt x="11601" y="822"/>
                  <a:pt x="10824" y="822"/>
                </a:cubicBezTo>
                <a:cubicBezTo>
                  <a:pt x="9999" y="822"/>
                  <a:pt x="9222" y="934"/>
                  <a:pt x="8494" y="1196"/>
                </a:cubicBezTo>
                <a:cubicBezTo>
                  <a:pt x="7766" y="1420"/>
                  <a:pt x="7135" y="1756"/>
                  <a:pt x="6650" y="2167"/>
                </a:cubicBezTo>
                <a:cubicBezTo>
                  <a:pt x="6067" y="2616"/>
                  <a:pt x="5679" y="3102"/>
                  <a:pt x="5339" y="3625"/>
                </a:cubicBezTo>
                <a:cubicBezTo>
                  <a:pt x="5048" y="4185"/>
                  <a:pt x="4854" y="4783"/>
                  <a:pt x="4854" y="5381"/>
                </a:cubicBezTo>
                <a:cubicBezTo>
                  <a:pt x="4854" y="10352"/>
                  <a:pt x="4854" y="10352"/>
                  <a:pt x="4854" y="10352"/>
                </a:cubicBezTo>
                <a:lnTo>
                  <a:pt x="18348" y="10352"/>
                </a:lnTo>
                <a:close/>
                <a:moveTo>
                  <a:pt x="20532" y="20778"/>
                </a:moveTo>
                <a:cubicBezTo>
                  <a:pt x="20532" y="11211"/>
                  <a:pt x="20532" y="11211"/>
                  <a:pt x="20532" y="11211"/>
                </a:cubicBezTo>
                <a:cubicBezTo>
                  <a:pt x="1068" y="11211"/>
                  <a:pt x="1068" y="11211"/>
                  <a:pt x="1068" y="11211"/>
                </a:cubicBezTo>
                <a:cubicBezTo>
                  <a:pt x="1068" y="20778"/>
                  <a:pt x="1068" y="20778"/>
                  <a:pt x="1068" y="20778"/>
                </a:cubicBezTo>
                <a:lnTo>
                  <a:pt x="20532" y="20778"/>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52" name="Google Shape;152;p15"/>
          <p:cNvSpPr/>
          <p:nvPr/>
        </p:nvSpPr>
        <p:spPr>
          <a:xfrm>
            <a:off x="1471787" y="742788"/>
            <a:ext cx="339984" cy="314118"/>
          </a:xfrm>
          <a:custGeom>
            <a:rect b="b" l="l" r="r" t="t"/>
            <a:pathLst>
              <a:path extrusionOk="0" h="21600" w="21600">
                <a:moveTo>
                  <a:pt x="21600" y="11186"/>
                </a:moveTo>
                <a:cubicBezTo>
                  <a:pt x="18887" y="11186"/>
                  <a:pt x="18887" y="11186"/>
                  <a:pt x="18887" y="11186"/>
                </a:cubicBezTo>
                <a:cubicBezTo>
                  <a:pt x="18887" y="11690"/>
                  <a:pt x="18820" y="12160"/>
                  <a:pt x="18720" y="12631"/>
                </a:cubicBezTo>
                <a:cubicBezTo>
                  <a:pt x="18620" y="13101"/>
                  <a:pt x="18452" y="13571"/>
                  <a:pt x="18285" y="14008"/>
                </a:cubicBezTo>
                <a:cubicBezTo>
                  <a:pt x="18117" y="14445"/>
                  <a:pt x="17883" y="14848"/>
                  <a:pt x="17615" y="15217"/>
                </a:cubicBezTo>
                <a:cubicBezTo>
                  <a:pt x="17380" y="15587"/>
                  <a:pt x="17079" y="15956"/>
                  <a:pt x="16811" y="16326"/>
                </a:cubicBezTo>
                <a:cubicBezTo>
                  <a:pt x="18687" y="18207"/>
                  <a:pt x="18687" y="18207"/>
                  <a:pt x="18687" y="18207"/>
                </a:cubicBezTo>
                <a:cubicBezTo>
                  <a:pt x="18151" y="18711"/>
                  <a:pt x="18151" y="18711"/>
                  <a:pt x="18151" y="18711"/>
                </a:cubicBezTo>
                <a:cubicBezTo>
                  <a:pt x="16275" y="16830"/>
                  <a:pt x="16275" y="16830"/>
                  <a:pt x="16275" y="16830"/>
                </a:cubicBezTo>
                <a:cubicBezTo>
                  <a:pt x="15940" y="17166"/>
                  <a:pt x="15572" y="17435"/>
                  <a:pt x="15170" y="17703"/>
                </a:cubicBezTo>
                <a:cubicBezTo>
                  <a:pt x="14768" y="17938"/>
                  <a:pt x="14367" y="18140"/>
                  <a:pt x="13931" y="18342"/>
                </a:cubicBezTo>
                <a:cubicBezTo>
                  <a:pt x="13529" y="18543"/>
                  <a:pt x="13060" y="18677"/>
                  <a:pt x="12592" y="18778"/>
                </a:cubicBezTo>
                <a:cubicBezTo>
                  <a:pt x="12123" y="18879"/>
                  <a:pt x="11620" y="18946"/>
                  <a:pt x="11118" y="18980"/>
                </a:cubicBezTo>
                <a:cubicBezTo>
                  <a:pt x="11118" y="21600"/>
                  <a:pt x="11118" y="21600"/>
                  <a:pt x="11118" y="21600"/>
                </a:cubicBezTo>
                <a:cubicBezTo>
                  <a:pt x="10381" y="21600"/>
                  <a:pt x="10381" y="21600"/>
                  <a:pt x="10381" y="21600"/>
                </a:cubicBezTo>
                <a:cubicBezTo>
                  <a:pt x="10381" y="18946"/>
                  <a:pt x="10381" y="18946"/>
                  <a:pt x="10381" y="18946"/>
                </a:cubicBezTo>
                <a:cubicBezTo>
                  <a:pt x="9913" y="18913"/>
                  <a:pt x="9410" y="18845"/>
                  <a:pt x="8941" y="18745"/>
                </a:cubicBezTo>
                <a:cubicBezTo>
                  <a:pt x="8473" y="18644"/>
                  <a:pt x="8037" y="18509"/>
                  <a:pt x="7602" y="18342"/>
                </a:cubicBezTo>
                <a:cubicBezTo>
                  <a:pt x="7167" y="18140"/>
                  <a:pt x="6765" y="17938"/>
                  <a:pt x="6363" y="17670"/>
                </a:cubicBezTo>
                <a:cubicBezTo>
                  <a:pt x="5961" y="17401"/>
                  <a:pt x="5593" y="17099"/>
                  <a:pt x="5258" y="16796"/>
                </a:cubicBezTo>
                <a:cubicBezTo>
                  <a:pt x="3416" y="18677"/>
                  <a:pt x="3416" y="18677"/>
                  <a:pt x="3416" y="18677"/>
                </a:cubicBezTo>
                <a:cubicBezTo>
                  <a:pt x="2880" y="18140"/>
                  <a:pt x="2880" y="18140"/>
                  <a:pt x="2880" y="18140"/>
                </a:cubicBezTo>
                <a:cubicBezTo>
                  <a:pt x="4722" y="16259"/>
                  <a:pt x="4722" y="16259"/>
                  <a:pt x="4722" y="16259"/>
                </a:cubicBezTo>
                <a:cubicBezTo>
                  <a:pt x="4420" y="15956"/>
                  <a:pt x="4153" y="15587"/>
                  <a:pt x="3918" y="15184"/>
                </a:cubicBezTo>
                <a:cubicBezTo>
                  <a:pt x="3684" y="14814"/>
                  <a:pt x="3449" y="14378"/>
                  <a:pt x="3248" y="13941"/>
                </a:cubicBezTo>
                <a:cubicBezTo>
                  <a:pt x="3081" y="13538"/>
                  <a:pt x="2913" y="13101"/>
                  <a:pt x="2813" y="12631"/>
                </a:cubicBezTo>
                <a:cubicBezTo>
                  <a:pt x="2713" y="12127"/>
                  <a:pt x="2646" y="11657"/>
                  <a:pt x="2646" y="11186"/>
                </a:cubicBezTo>
                <a:cubicBezTo>
                  <a:pt x="0" y="11186"/>
                  <a:pt x="0" y="11186"/>
                  <a:pt x="0" y="11186"/>
                </a:cubicBezTo>
                <a:cubicBezTo>
                  <a:pt x="0" y="10414"/>
                  <a:pt x="0" y="10414"/>
                  <a:pt x="0" y="10414"/>
                </a:cubicBezTo>
                <a:cubicBezTo>
                  <a:pt x="2646" y="10414"/>
                  <a:pt x="2646" y="10414"/>
                  <a:pt x="2646" y="10414"/>
                </a:cubicBezTo>
                <a:cubicBezTo>
                  <a:pt x="2646" y="9910"/>
                  <a:pt x="2679" y="9440"/>
                  <a:pt x="2813" y="8969"/>
                </a:cubicBezTo>
                <a:cubicBezTo>
                  <a:pt x="2913" y="8499"/>
                  <a:pt x="3081" y="8062"/>
                  <a:pt x="3248" y="7592"/>
                </a:cubicBezTo>
                <a:cubicBezTo>
                  <a:pt x="3449" y="7155"/>
                  <a:pt x="3684" y="6752"/>
                  <a:pt x="3952" y="6349"/>
                </a:cubicBezTo>
                <a:cubicBezTo>
                  <a:pt x="4186" y="5946"/>
                  <a:pt x="4487" y="5543"/>
                  <a:pt x="4822" y="5207"/>
                </a:cubicBezTo>
                <a:cubicBezTo>
                  <a:pt x="2947" y="3326"/>
                  <a:pt x="2947" y="3326"/>
                  <a:pt x="2947" y="3326"/>
                </a:cubicBezTo>
                <a:cubicBezTo>
                  <a:pt x="3449" y="2788"/>
                  <a:pt x="3449" y="2788"/>
                  <a:pt x="3449" y="2788"/>
                </a:cubicBezTo>
                <a:cubicBezTo>
                  <a:pt x="5325" y="4669"/>
                  <a:pt x="5325" y="4669"/>
                  <a:pt x="5325" y="4669"/>
                </a:cubicBezTo>
                <a:cubicBezTo>
                  <a:pt x="5693" y="4367"/>
                  <a:pt x="6061" y="4065"/>
                  <a:pt x="6430" y="3830"/>
                </a:cubicBezTo>
                <a:cubicBezTo>
                  <a:pt x="6832" y="3594"/>
                  <a:pt x="7267" y="3359"/>
                  <a:pt x="7702" y="3191"/>
                </a:cubicBezTo>
                <a:cubicBezTo>
                  <a:pt x="8138" y="2990"/>
                  <a:pt x="8573" y="2822"/>
                  <a:pt x="9042" y="2721"/>
                </a:cubicBezTo>
                <a:cubicBezTo>
                  <a:pt x="9511" y="2620"/>
                  <a:pt x="9980" y="2553"/>
                  <a:pt x="10482" y="2519"/>
                </a:cubicBezTo>
                <a:cubicBezTo>
                  <a:pt x="10482" y="0"/>
                  <a:pt x="10482" y="0"/>
                  <a:pt x="10482" y="0"/>
                </a:cubicBezTo>
                <a:cubicBezTo>
                  <a:pt x="11219" y="0"/>
                  <a:pt x="11219" y="0"/>
                  <a:pt x="11219" y="0"/>
                </a:cubicBezTo>
                <a:cubicBezTo>
                  <a:pt x="11219" y="2519"/>
                  <a:pt x="11219" y="2519"/>
                  <a:pt x="11219" y="2519"/>
                </a:cubicBezTo>
                <a:cubicBezTo>
                  <a:pt x="11721" y="2553"/>
                  <a:pt x="12190" y="2620"/>
                  <a:pt x="12659" y="2721"/>
                </a:cubicBezTo>
                <a:cubicBezTo>
                  <a:pt x="13127" y="2822"/>
                  <a:pt x="13563" y="2956"/>
                  <a:pt x="13998" y="3158"/>
                </a:cubicBezTo>
                <a:cubicBezTo>
                  <a:pt x="14433" y="3359"/>
                  <a:pt x="14869" y="3594"/>
                  <a:pt x="15237" y="3830"/>
                </a:cubicBezTo>
                <a:cubicBezTo>
                  <a:pt x="15639" y="4065"/>
                  <a:pt x="16007" y="4367"/>
                  <a:pt x="16376" y="4669"/>
                </a:cubicBezTo>
                <a:cubicBezTo>
                  <a:pt x="18184" y="2788"/>
                  <a:pt x="18184" y="2788"/>
                  <a:pt x="18184" y="2788"/>
                </a:cubicBezTo>
                <a:cubicBezTo>
                  <a:pt x="18720" y="3326"/>
                  <a:pt x="18720" y="3326"/>
                  <a:pt x="18720" y="3326"/>
                </a:cubicBezTo>
                <a:cubicBezTo>
                  <a:pt x="16878" y="5207"/>
                  <a:pt x="16878" y="5207"/>
                  <a:pt x="16878" y="5207"/>
                </a:cubicBezTo>
                <a:cubicBezTo>
                  <a:pt x="17180" y="5543"/>
                  <a:pt x="17447" y="5946"/>
                  <a:pt x="17715" y="6349"/>
                </a:cubicBezTo>
                <a:cubicBezTo>
                  <a:pt x="17983" y="6752"/>
                  <a:pt x="18184" y="7155"/>
                  <a:pt x="18385" y="7592"/>
                </a:cubicBezTo>
                <a:cubicBezTo>
                  <a:pt x="18553" y="8062"/>
                  <a:pt x="18687" y="8499"/>
                  <a:pt x="18820" y="8969"/>
                </a:cubicBezTo>
                <a:cubicBezTo>
                  <a:pt x="18921" y="9440"/>
                  <a:pt x="18988" y="9910"/>
                  <a:pt x="18988" y="10414"/>
                </a:cubicBezTo>
                <a:cubicBezTo>
                  <a:pt x="21600" y="10414"/>
                  <a:pt x="21600" y="10414"/>
                  <a:pt x="21600" y="10414"/>
                </a:cubicBezTo>
                <a:lnTo>
                  <a:pt x="21600" y="11186"/>
                </a:lnTo>
                <a:close/>
                <a:moveTo>
                  <a:pt x="5291" y="5778"/>
                </a:moveTo>
                <a:cubicBezTo>
                  <a:pt x="5023" y="6047"/>
                  <a:pt x="4789" y="6383"/>
                  <a:pt x="4554" y="6752"/>
                </a:cubicBezTo>
                <a:cubicBezTo>
                  <a:pt x="4320" y="7122"/>
                  <a:pt x="4119" y="7491"/>
                  <a:pt x="3952" y="7861"/>
                </a:cubicBezTo>
                <a:cubicBezTo>
                  <a:pt x="3784" y="8264"/>
                  <a:pt x="3684" y="8700"/>
                  <a:pt x="3583" y="9104"/>
                </a:cubicBezTo>
                <a:cubicBezTo>
                  <a:pt x="3449" y="9540"/>
                  <a:pt x="3416" y="9977"/>
                  <a:pt x="3382" y="10414"/>
                </a:cubicBezTo>
                <a:cubicBezTo>
                  <a:pt x="7803" y="10414"/>
                  <a:pt x="7803" y="10414"/>
                  <a:pt x="7803" y="10414"/>
                </a:cubicBezTo>
                <a:cubicBezTo>
                  <a:pt x="7836" y="10279"/>
                  <a:pt x="7870" y="10145"/>
                  <a:pt x="7903" y="10011"/>
                </a:cubicBezTo>
                <a:cubicBezTo>
                  <a:pt x="7937" y="9876"/>
                  <a:pt x="7970" y="9742"/>
                  <a:pt x="8037" y="9607"/>
                </a:cubicBezTo>
                <a:cubicBezTo>
                  <a:pt x="8104" y="9507"/>
                  <a:pt x="8171" y="9372"/>
                  <a:pt x="8238" y="9272"/>
                </a:cubicBezTo>
                <a:cubicBezTo>
                  <a:pt x="8305" y="9171"/>
                  <a:pt x="8372" y="9036"/>
                  <a:pt x="8473" y="8936"/>
                </a:cubicBezTo>
                <a:lnTo>
                  <a:pt x="5291" y="5778"/>
                </a:lnTo>
                <a:close/>
                <a:moveTo>
                  <a:pt x="3416" y="11186"/>
                </a:moveTo>
                <a:cubicBezTo>
                  <a:pt x="3416" y="11623"/>
                  <a:pt x="3449" y="12060"/>
                  <a:pt x="3583" y="12463"/>
                </a:cubicBezTo>
                <a:cubicBezTo>
                  <a:pt x="3684" y="12866"/>
                  <a:pt x="3818" y="13269"/>
                  <a:pt x="3985" y="13639"/>
                </a:cubicBezTo>
                <a:cubicBezTo>
                  <a:pt x="4119" y="14042"/>
                  <a:pt x="4320" y="14411"/>
                  <a:pt x="4554" y="14747"/>
                </a:cubicBezTo>
                <a:cubicBezTo>
                  <a:pt x="4789" y="15083"/>
                  <a:pt x="5057" y="15419"/>
                  <a:pt x="5325" y="15755"/>
                </a:cubicBezTo>
                <a:cubicBezTo>
                  <a:pt x="8473" y="12597"/>
                  <a:pt x="8473" y="12597"/>
                  <a:pt x="8473" y="12597"/>
                </a:cubicBezTo>
                <a:cubicBezTo>
                  <a:pt x="8372" y="12463"/>
                  <a:pt x="8305" y="12362"/>
                  <a:pt x="8238" y="12261"/>
                </a:cubicBezTo>
                <a:cubicBezTo>
                  <a:pt x="8171" y="12160"/>
                  <a:pt x="8104" y="12060"/>
                  <a:pt x="8071" y="11925"/>
                </a:cubicBezTo>
                <a:cubicBezTo>
                  <a:pt x="8037" y="11825"/>
                  <a:pt x="7970" y="11690"/>
                  <a:pt x="7937" y="11556"/>
                </a:cubicBezTo>
                <a:cubicBezTo>
                  <a:pt x="7937" y="11421"/>
                  <a:pt x="7903" y="11321"/>
                  <a:pt x="7870" y="11186"/>
                </a:cubicBezTo>
                <a:lnTo>
                  <a:pt x="3416" y="11186"/>
                </a:lnTo>
                <a:close/>
                <a:moveTo>
                  <a:pt x="10448" y="3292"/>
                </a:moveTo>
                <a:cubicBezTo>
                  <a:pt x="10013" y="3292"/>
                  <a:pt x="9578" y="3359"/>
                  <a:pt x="9142" y="3460"/>
                </a:cubicBezTo>
                <a:cubicBezTo>
                  <a:pt x="8740" y="3594"/>
                  <a:pt x="8305" y="3729"/>
                  <a:pt x="7903" y="3897"/>
                </a:cubicBezTo>
                <a:cubicBezTo>
                  <a:pt x="7535" y="4065"/>
                  <a:pt x="7167" y="4266"/>
                  <a:pt x="6832" y="4468"/>
                </a:cubicBezTo>
                <a:cubicBezTo>
                  <a:pt x="6463" y="4703"/>
                  <a:pt x="6128" y="4938"/>
                  <a:pt x="5827" y="5207"/>
                </a:cubicBezTo>
                <a:cubicBezTo>
                  <a:pt x="9042" y="8398"/>
                  <a:pt x="9042" y="8398"/>
                  <a:pt x="9042" y="8398"/>
                </a:cubicBezTo>
                <a:cubicBezTo>
                  <a:pt x="9142" y="8331"/>
                  <a:pt x="9243" y="8264"/>
                  <a:pt x="9343" y="8197"/>
                </a:cubicBezTo>
                <a:cubicBezTo>
                  <a:pt x="9477" y="8129"/>
                  <a:pt x="9578" y="8062"/>
                  <a:pt x="9678" y="7995"/>
                </a:cubicBezTo>
                <a:cubicBezTo>
                  <a:pt x="9812" y="7961"/>
                  <a:pt x="9913" y="7928"/>
                  <a:pt x="10047" y="7894"/>
                </a:cubicBezTo>
                <a:cubicBezTo>
                  <a:pt x="10147" y="7861"/>
                  <a:pt x="10281" y="7827"/>
                  <a:pt x="10448" y="7827"/>
                </a:cubicBezTo>
                <a:lnTo>
                  <a:pt x="10448" y="3292"/>
                </a:lnTo>
                <a:close/>
                <a:moveTo>
                  <a:pt x="5827" y="16259"/>
                </a:moveTo>
                <a:cubicBezTo>
                  <a:pt x="6128" y="16561"/>
                  <a:pt x="6463" y="16830"/>
                  <a:pt x="6832" y="17065"/>
                </a:cubicBezTo>
                <a:cubicBezTo>
                  <a:pt x="7167" y="17300"/>
                  <a:pt x="7535" y="17468"/>
                  <a:pt x="7903" y="17636"/>
                </a:cubicBezTo>
                <a:cubicBezTo>
                  <a:pt x="8305" y="17804"/>
                  <a:pt x="8740" y="17938"/>
                  <a:pt x="9142" y="18039"/>
                </a:cubicBezTo>
                <a:cubicBezTo>
                  <a:pt x="9578" y="18140"/>
                  <a:pt x="10013" y="18207"/>
                  <a:pt x="10448" y="18241"/>
                </a:cubicBezTo>
                <a:cubicBezTo>
                  <a:pt x="10448" y="13773"/>
                  <a:pt x="10448" y="13773"/>
                  <a:pt x="10448" y="13773"/>
                </a:cubicBezTo>
                <a:cubicBezTo>
                  <a:pt x="10281" y="13773"/>
                  <a:pt x="10147" y="13739"/>
                  <a:pt x="10013" y="13706"/>
                </a:cubicBezTo>
                <a:cubicBezTo>
                  <a:pt x="9879" y="13672"/>
                  <a:pt x="9779" y="13605"/>
                  <a:pt x="9645" y="13571"/>
                </a:cubicBezTo>
                <a:cubicBezTo>
                  <a:pt x="9511" y="13504"/>
                  <a:pt x="9377" y="13437"/>
                  <a:pt x="9243" y="13370"/>
                </a:cubicBezTo>
                <a:cubicBezTo>
                  <a:pt x="9142" y="13336"/>
                  <a:pt x="9042" y="13235"/>
                  <a:pt x="8941" y="13168"/>
                </a:cubicBezTo>
                <a:lnTo>
                  <a:pt x="5827" y="16259"/>
                </a:lnTo>
                <a:close/>
                <a:moveTo>
                  <a:pt x="10783" y="13034"/>
                </a:moveTo>
                <a:cubicBezTo>
                  <a:pt x="11118" y="13034"/>
                  <a:pt x="11386" y="12967"/>
                  <a:pt x="11687" y="12866"/>
                </a:cubicBezTo>
                <a:cubicBezTo>
                  <a:pt x="11955" y="12732"/>
                  <a:pt x="12190" y="12597"/>
                  <a:pt x="12391" y="12362"/>
                </a:cubicBezTo>
                <a:cubicBezTo>
                  <a:pt x="12592" y="12160"/>
                  <a:pt x="12759" y="11925"/>
                  <a:pt x="12893" y="11690"/>
                </a:cubicBezTo>
                <a:cubicBezTo>
                  <a:pt x="12993" y="11421"/>
                  <a:pt x="13060" y="11119"/>
                  <a:pt x="13060" y="10817"/>
                </a:cubicBezTo>
                <a:cubicBezTo>
                  <a:pt x="13060" y="10481"/>
                  <a:pt x="12993" y="10179"/>
                  <a:pt x="12893" y="9943"/>
                </a:cubicBezTo>
                <a:cubicBezTo>
                  <a:pt x="12759" y="9675"/>
                  <a:pt x="12592" y="9440"/>
                  <a:pt x="12391" y="9238"/>
                </a:cubicBezTo>
                <a:cubicBezTo>
                  <a:pt x="12190" y="9036"/>
                  <a:pt x="11955" y="8868"/>
                  <a:pt x="11687" y="8734"/>
                </a:cubicBezTo>
                <a:cubicBezTo>
                  <a:pt x="11386" y="8633"/>
                  <a:pt x="11118" y="8566"/>
                  <a:pt x="10783" y="8566"/>
                </a:cubicBezTo>
                <a:cubicBezTo>
                  <a:pt x="10482" y="8566"/>
                  <a:pt x="10214" y="8633"/>
                  <a:pt x="9946" y="8734"/>
                </a:cubicBezTo>
                <a:cubicBezTo>
                  <a:pt x="9645" y="8868"/>
                  <a:pt x="9410" y="9036"/>
                  <a:pt x="9209" y="9238"/>
                </a:cubicBezTo>
                <a:cubicBezTo>
                  <a:pt x="9008" y="9440"/>
                  <a:pt x="8841" y="9675"/>
                  <a:pt x="8740" y="9943"/>
                </a:cubicBezTo>
                <a:cubicBezTo>
                  <a:pt x="8607" y="10179"/>
                  <a:pt x="8573" y="10481"/>
                  <a:pt x="8573" y="10817"/>
                </a:cubicBezTo>
                <a:cubicBezTo>
                  <a:pt x="8573" y="11119"/>
                  <a:pt x="8607" y="11421"/>
                  <a:pt x="8740" y="11690"/>
                </a:cubicBezTo>
                <a:cubicBezTo>
                  <a:pt x="8841" y="11925"/>
                  <a:pt x="9008" y="12160"/>
                  <a:pt x="9209" y="12362"/>
                </a:cubicBezTo>
                <a:cubicBezTo>
                  <a:pt x="9410" y="12597"/>
                  <a:pt x="9645" y="12732"/>
                  <a:pt x="9946" y="12866"/>
                </a:cubicBezTo>
                <a:cubicBezTo>
                  <a:pt x="10214" y="12967"/>
                  <a:pt x="10482" y="13034"/>
                  <a:pt x="10783" y="13034"/>
                </a:cubicBezTo>
                <a:close/>
                <a:moveTo>
                  <a:pt x="15807" y="5240"/>
                </a:moveTo>
                <a:cubicBezTo>
                  <a:pt x="15472" y="4972"/>
                  <a:pt x="15137" y="4703"/>
                  <a:pt x="14802" y="4468"/>
                </a:cubicBezTo>
                <a:cubicBezTo>
                  <a:pt x="14433" y="4266"/>
                  <a:pt x="14099" y="4065"/>
                  <a:pt x="13697" y="3897"/>
                </a:cubicBezTo>
                <a:cubicBezTo>
                  <a:pt x="13295" y="3729"/>
                  <a:pt x="12893" y="3594"/>
                  <a:pt x="12458" y="3460"/>
                </a:cubicBezTo>
                <a:cubicBezTo>
                  <a:pt x="12056" y="3359"/>
                  <a:pt x="11620" y="3292"/>
                  <a:pt x="11185" y="3292"/>
                </a:cubicBezTo>
                <a:cubicBezTo>
                  <a:pt x="11185" y="7861"/>
                  <a:pt x="11185" y="7861"/>
                  <a:pt x="11185" y="7861"/>
                </a:cubicBezTo>
                <a:cubicBezTo>
                  <a:pt x="11286" y="7861"/>
                  <a:pt x="11420" y="7894"/>
                  <a:pt x="11553" y="7928"/>
                </a:cubicBezTo>
                <a:cubicBezTo>
                  <a:pt x="11687" y="7995"/>
                  <a:pt x="11788" y="8029"/>
                  <a:pt x="11922" y="8062"/>
                </a:cubicBezTo>
                <a:cubicBezTo>
                  <a:pt x="12022" y="8096"/>
                  <a:pt x="12156" y="8163"/>
                  <a:pt x="12257" y="8230"/>
                </a:cubicBezTo>
                <a:cubicBezTo>
                  <a:pt x="12391" y="8331"/>
                  <a:pt x="12491" y="8398"/>
                  <a:pt x="12558" y="8432"/>
                </a:cubicBezTo>
                <a:lnTo>
                  <a:pt x="15807" y="5240"/>
                </a:lnTo>
                <a:close/>
                <a:moveTo>
                  <a:pt x="11185" y="18207"/>
                </a:moveTo>
                <a:cubicBezTo>
                  <a:pt x="11620" y="18174"/>
                  <a:pt x="12056" y="18106"/>
                  <a:pt x="12458" y="18006"/>
                </a:cubicBezTo>
                <a:cubicBezTo>
                  <a:pt x="12893" y="17938"/>
                  <a:pt x="13295" y="17804"/>
                  <a:pt x="13697" y="17636"/>
                </a:cubicBezTo>
                <a:cubicBezTo>
                  <a:pt x="14099" y="17435"/>
                  <a:pt x="14433" y="17267"/>
                  <a:pt x="14802" y="17031"/>
                </a:cubicBezTo>
                <a:cubicBezTo>
                  <a:pt x="15137" y="16830"/>
                  <a:pt x="15472" y="16561"/>
                  <a:pt x="15807" y="16259"/>
                </a:cubicBezTo>
                <a:cubicBezTo>
                  <a:pt x="12659" y="13135"/>
                  <a:pt x="12659" y="13135"/>
                  <a:pt x="12659" y="13135"/>
                </a:cubicBezTo>
                <a:cubicBezTo>
                  <a:pt x="12558" y="13202"/>
                  <a:pt x="12458" y="13303"/>
                  <a:pt x="12357" y="13370"/>
                </a:cubicBezTo>
                <a:cubicBezTo>
                  <a:pt x="12223" y="13437"/>
                  <a:pt x="12123" y="13471"/>
                  <a:pt x="11955" y="13504"/>
                </a:cubicBezTo>
                <a:cubicBezTo>
                  <a:pt x="11855" y="13571"/>
                  <a:pt x="11721" y="13639"/>
                  <a:pt x="11587" y="13672"/>
                </a:cubicBezTo>
                <a:cubicBezTo>
                  <a:pt x="11453" y="13706"/>
                  <a:pt x="11319" y="13739"/>
                  <a:pt x="11185" y="13739"/>
                </a:cubicBezTo>
                <a:lnTo>
                  <a:pt x="11185" y="18207"/>
                </a:lnTo>
                <a:close/>
                <a:moveTo>
                  <a:pt x="18251" y="10414"/>
                </a:moveTo>
                <a:cubicBezTo>
                  <a:pt x="18218" y="9977"/>
                  <a:pt x="18151" y="9540"/>
                  <a:pt x="18050" y="9104"/>
                </a:cubicBezTo>
                <a:cubicBezTo>
                  <a:pt x="17950" y="8700"/>
                  <a:pt x="17816" y="8264"/>
                  <a:pt x="17682" y="7861"/>
                </a:cubicBezTo>
                <a:cubicBezTo>
                  <a:pt x="17514" y="7491"/>
                  <a:pt x="17280" y="7122"/>
                  <a:pt x="17079" y="6752"/>
                </a:cubicBezTo>
                <a:cubicBezTo>
                  <a:pt x="16845" y="6383"/>
                  <a:pt x="16577" y="6047"/>
                  <a:pt x="16309" y="5778"/>
                </a:cubicBezTo>
                <a:cubicBezTo>
                  <a:pt x="13127" y="8936"/>
                  <a:pt x="13127" y="8936"/>
                  <a:pt x="13127" y="8936"/>
                </a:cubicBezTo>
                <a:cubicBezTo>
                  <a:pt x="13228" y="9036"/>
                  <a:pt x="13295" y="9171"/>
                  <a:pt x="13362" y="9272"/>
                </a:cubicBezTo>
                <a:cubicBezTo>
                  <a:pt x="13462" y="9372"/>
                  <a:pt x="13529" y="9507"/>
                  <a:pt x="13563" y="9607"/>
                </a:cubicBezTo>
                <a:cubicBezTo>
                  <a:pt x="13630" y="9742"/>
                  <a:pt x="13663" y="9876"/>
                  <a:pt x="13697" y="10011"/>
                </a:cubicBezTo>
                <a:cubicBezTo>
                  <a:pt x="13730" y="10145"/>
                  <a:pt x="13764" y="10279"/>
                  <a:pt x="13797" y="10414"/>
                </a:cubicBezTo>
                <a:lnTo>
                  <a:pt x="18251" y="10414"/>
                </a:lnTo>
                <a:close/>
                <a:moveTo>
                  <a:pt x="16309" y="15755"/>
                </a:moveTo>
                <a:cubicBezTo>
                  <a:pt x="16577" y="15453"/>
                  <a:pt x="16845" y="15117"/>
                  <a:pt x="17079" y="14781"/>
                </a:cubicBezTo>
                <a:cubicBezTo>
                  <a:pt x="17280" y="14445"/>
                  <a:pt x="17514" y="14075"/>
                  <a:pt x="17682" y="13672"/>
                </a:cubicBezTo>
                <a:cubicBezTo>
                  <a:pt x="17816" y="13269"/>
                  <a:pt x="17950" y="12866"/>
                  <a:pt x="18050" y="12463"/>
                </a:cubicBezTo>
                <a:cubicBezTo>
                  <a:pt x="18151" y="12060"/>
                  <a:pt x="18218" y="11623"/>
                  <a:pt x="18251" y="11186"/>
                </a:cubicBezTo>
                <a:cubicBezTo>
                  <a:pt x="13797" y="11186"/>
                  <a:pt x="13797" y="11186"/>
                  <a:pt x="13797" y="11186"/>
                </a:cubicBezTo>
                <a:cubicBezTo>
                  <a:pt x="13764" y="11354"/>
                  <a:pt x="13730" y="11489"/>
                  <a:pt x="13697" y="11589"/>
                </a:cubicBezTo>
                <a:cubicBezTo>
                  <a:pt x="13663" y="11690"/>
                  <a:pt x="13630" y="11825"/>
                  <a:pt x="13563" y="11993"/>
                </a:cubicBezTo>
                <a:cubicBezTo>
                  <a:pt x="13529" y="12093"/>
                  <a:pt x="13462" y="12194"/>
                  <a:pt x="13395" y="12295"/>
                </a:cubicBezTo>
                <a:cubicBezTo>
                  <a:pt x="13328" y="12429"/>
                  <a:pt x="13261" y="12530"/>
                  <a:pt x="13194" y="12631"/>
                </a:cubicBezTo>
                <a:lnTo>
                  <a:pt x="16309" y="15755"/>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53" name="Google Shape;153;p15"/>
          <p:cNvSpPr txBox="1"/>
          <p:nvPr/>
        </p:nvSpPr>
        <p:spPr>
          <a:xfrm>
            <a:off x="7656325" y="4980288"/>
            <a:ext cx="30000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6"/>
          <p:cNvSpPr/>
          <p:nvPr/>
        </p:nvSpPr>
        <p:spPr>
          <a:xfrm>
            <a:off x="397800" y="213425"/>
            <a:ext cx="897900" cy="8979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530425" y="1520050"/>
            <a:ext cx="4509000" cy="2922300"/>
          </a:xfrm>
          <a:prstGeom prst="rect">
            <a:avLst/>
          </a:prstGeom>
          <a:noFill/>
          <a:ln>
            <a:noFill/>
          </a:ln>
        </p:spPr>
        <p:txBody>
          <a:bodyPr anchorCtr="0" anchor="t" bIns="17775" lIns="17775" spcFirstLastPara="1" rIns="17775" wrap="square" tIns="17775">
            <a:noAutofit/>
          </a:bodyPr>
          <a:lstStyle/>
          <a:p>
            <a:pPr indent="0" lvl="0" marL="0" rtl="0" algn="just">
              <a:lnSpc>
                <a:spcPct val="130000"/>
              </a:lnSpc>
              <a:spcBef>
                <a:spcPts val="0"/>
              </a:spcBef>
              <a:spcAft>
                <a:spcPts val="0"/>
              </a:spcAft>
              <a:buClr>
                <a:srgbClr val="000000"/>
              </a:buClr>
              <a:buSzPts val="400"/>
              <a:buFont typeface="Arial"/>
              <a:buNone/>
            </a:pPr>
            <a:r>
              <a:rPr lang="en-US" sz="900">
                <a:solidFill>
                  <a:srgbClr val="666666"/>
                </a:solidFill>
                <a:latin typeface="Open Sans"/>
                <a:ea typeface="Open Sans"/>
                <a:cs typeface="Open Sans"/>
                <a:sym typeface="Open Sans"/>
              </a:rPr>
              <a:t>Healthcare is leading the adoption and application of artificial intelligence related initiatives, and medical imaging is at the forefront of that wave. Radiology departments govern stores of valuable clinical data that represent largely untapped opportunities for therapeutic advances, as well as cost savings that can come from making care delivery more accurate and efficient. There is a lot of support for leveraging imaging data for machine learning projects, especially for training AI solutions. At most organizations there are not enough resources to undertake de-identification</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br>
              <a:rPr lang="en-US" sz="900">
                <a:solidFill>
                  <a:srgbClr val="666666"/>
                </a:solidFill>
                <a:latin typeface="Open Sans"/>
                <a:ea typeface="Open Sans"/>
                <a:cs typeface="Open Sans"/>
                <a:sym typeface="Open Sans"/>
              </a:rPr>
            </a:br>
            <a:r>
              <a:rPr b="1" lang="en-US" sz="900">
                <a:solidFill>
                  <a:srgbClr val="666666"/>
                </a:solidFill>
                <a:latin typeface="Open Sans"/>
                <a:ea typeface="Open Sans"/>
                <a:cs typeface="Open Sans"/>
                <a:sym typeface="Open Sans"/>
              </a:rPr>
              <a:t>Unifier provides unparalleled tools to remove protected health information (PHI) from DICOM metadata and pixels as well as HL7 result messages at a large scale. This feature includes QA functions to ensure data is fully de-identified prior to being shared with an outside party. As the originating data provider, your organization has exclusive access to keys and methods to re-identify data. </a:t>
            </a:r>
            <a:endParaRPr b="1"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1000">
              <a:solidFill>
                <a:srgbClr val="666666"/>
              </a:solidFill>
              <a:latin typeface="Open Sans"/>
              <a:ea typeface="Open Sans"/>
              <a:cs typeface="Open Sans"/>
              <a:sym typeface="Open Sans"/>
            </a:endParaRPr>
          </a:p>
        </p:txBody>
      </p:sp>
      <p:sp>
        <p:nvSpPr>
          <p:cNvPr id="160" name="Google Shape;160;p16"/>
          <p:cNvSpPr/>
          <p:nvPr/>
        </p:nvSpPr>
        <p:spPr>
          <a:xfrm>
            <a:off x="1440589" y="382375"/>
            <a:ext cx="43254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800">
                <a:solidFill>
                  <a:srgbClr val="FEBC11"/>
                </a:solidFill>
                <a:latin typeface="Open Sans"/>
                <a:ea typeface="Open Sans"/>
                <a:cs typeface="Open Sans"/>
                <a:sym typeface="Open Sans"/>
              </a:rPr>
              <a:t>DE-IDENTIFICATION FOR AI</a:t>
            </a:r>
            <a:endParaRPr b="1" sz="1800">
              <a:solidFill>
                <a:srgbClr val="FEBC11"/>
              </a:solidFill>
              <a:latin typeface="Open Sans"/>
              <a:ea typeface="Open Sans"/>
              <a:cs typeface="Open Sans"/>
              <a:sym typeface="Open Sans"/>
            </a:endParaRPr>
          </a:p>
        </p:txBody>
      </p:sp>
      <p:sp>
        <p:nvSpPr>
          <p:cNvPr id="161" name="Google Shape;161;p16"/>
          <p:cNvSpPr/>
          <p:nvPr/>
        </p:nvSpPr>
        <p:spPr>
          <a:xfrm>
            <a:off x="1440600" y="712625"/>
            <a:ext cx="58833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200">
                <a:solidFill>
                  <a:srgbClr val="686B73"/>
                </a:solidFill>
                <a:latin typeface="Open Sans"/>
                <a:ea typeface="Open Sans"/>
                <a:cs typeface="Open Sans"/>
                <a:sym typeface="Open Sans"/>
              </a:rPr>
              <a:t>Prepare your data for research, machine learning and clinical trials</a:t>
            </a:r>
            <a:endParaRPr b="1" sz="1200">
              <a:latin typeface="Open Sans"/>
              <a:ea typeface="Open Sans"/>
              <a:cs typeface="Open Sans"/>
              <a:sym typeface="Open Sans"/>
            </a:endParaRPr>
          </a:p>
        </p:txBody>
      </p:sp>
      <p:sp>
        <p:nvSpPr>
          <p:cNvPr id="162" name="Google Shape;162;p16"/>
          <p:cNvSpPr/>
          <p:nvPr/>
        </p:nvSpPr>
        <p:spPr>
          <a:xfrm>
            <a:off x="5172075" y="1378900"/>
            <a:ext cx="2712000" cy="31206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63" name="Google Shape;163;p16"/>
          <p:cNvSpPr/>
          <p:nvPr/>
        </p:nvSpPr>
        <p:spPr>
          <a:xfrm>
            <a:off x="5314948" y="16461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64" name="Google Shape;164;p16"/>
          <p:cNvSpPr txBox="1"/>
          <p:nvPr/>
        </p:nvSpPr>
        <p:spPr>
          <a:xfrm>
            <a:off x="5672550" y="1607050"/>
            <a:ext cx="2140500" cy="26643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sz="1100">
                <a:solidFill>
                  <a:schemeClr val="lt1"/>
                </a:solidFill>
                <a:latin typeface="Open Sans"/>
                <a:ea typeface="Open Sans"/>
                <a:cs typeface="Open Sans"/>
                <a:sym typeface="Open Sans"/>
              </a:rPr>
              <a:t>Prepare your organization’s data for sharing with outside entities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Make your data more appealing to commercial partners by demonstrating superior quality</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Preserve patient privacy</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and data integrity and adhere to HIPAA privacy rules all while contributing</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to innovation in medicine</a:t>
            </a:r>
            <a:endParaRPr b="1" sz="1100">
              <a:solidFill>
                <a:schemeClr val="lt1"/>
              </a:solidFill>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FFFFFF"/>
              </a:solidFill>
              <a:latin typeface="Open Sans"/>
              <a:ea typeface="Open Sans"/>
              <a:cs typeface="Open Sans"/>
              <a:sym typeface="Open Sans"/>
            </a:endParaRPr>
          </a:p>
        </p:txBody>
      </p:sp>
      <p:cxnSp>
        <p:nvCxnSpPr>
          <p:cNvPr id="165" name="Google Shape;165;p16"/>
          <p:cNvCxnSpPr/>
          <p:nvPr/>
        </p:nvCxnSpPr>
        <p:spPr>
          <a:xfrm>
            <a:off x="397800" y="213400"/>
            <a:ext cx="0" cy="4286100"/>
          </a:xfrm>
          <a:prstGeom prst="straightConnector1">
            <a:avLst/>
          </a:prstGeom>
          <a:noFill/>
          <a:ln cap="flat" cmpd="sng" w="9525">
            <a:solidFill>
              <a:srgbClr val="51B5BE"/>
            </a:solidFill>
            <a:prstDash val="solid"/>
            <a:round/>
            <a:headEnd len="med" w="med" type="none"/>
            <a:tailEnd len="med" w="med" type="none"/>
          </a:ln>
        </p:spPr>
      </p:cxnSp>
      <p:sp>
        <p:nvSpPr>
          <p:cNvPr id="166" name="Google Shape;166;p16"/>
          <p:cNvSpPr/>
          <p:nvPr/>
        </p:nvSpPr>
        <p:spPr>
          <a:xfrm>
            <a:off x="5314948" y="249265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67" name="Google Shape;167;p16"/>
          <p:cNvSpPr/>
          <p:nvPr/>
        </p:nvSpPr>
        <p:spPr>
          <a:xfrm>
            <a:off x="5314948" y="336480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68" name="Google Shape;168;p16"/>
          <p:cNvSpPr/>
          <p:nvPr/>
        </p:nvSpPr>
        <p:spPr>
          <a:xfrm>
            <a:off x="626125" y="438113"/>
            <a:ext cx="441255" cy="448524"/>
          </a:xfrm>
          <a:custGeom>
            <a:rect b="b" l="l" r="r" t="t"/>
            <a:pathLst>
              <a:path extrusionOk="0" h="21600" w="21572">
                <a:moveTo>
                  <a:pt x="18657" y="10819"/>
                </a:moveTo>
                <a:cubicBezTo>
                  <a:pt x="19275" y="11364"/>
                  <a:pt x="19805" y="11909"/>
                  <a:pt x="20203" y="12415"/>
                </a:cubicBezTo>
                <a:cubicBezTo>
                  <a:pt x="20644" y="12960"/>
                  <a:pt x="20954" y="13466"/>
                  <a:pt x="21174" y="13972"/>
                </a:cubicBezTo>
                <a:cubicBezTo>
                  <a:pt x="21439" y="14439"/>
                  <a:pt x="21528" y="14867"/>
                  <a:pt x="21572" y="15295"/>
                </a:cubicBezTo>
                <a:cubicBezTo>
                  <a:pt x="21572" y="15723"/>
                  <a:pt x="21484" y="16112"/>
                  <a:pt x="21263" y="16424"/>
                </a:cubicBezTo>
                <a:cubicBezTo>
                  <a:pt x="21174" y="16579"/>
                  <a:pt x="21042" y="16696"/>
                  <a:pt x="20909" y="16852"/>
                </a:cubicBezTo>
                <a:cubicBezTo>
                  <a:pt x="20733" y="16969"/>
                  <a:pt x="20556" y="17085"/>
                  <a:pt x="20291" y="17202"/>
                </a:cubicBezTo>
                <a:cubicBezTo>
                  <a:pt x="20026" y="17280"/>
                  <a:pt x="19761" y="17397"/>
                  <a:pt x="19408" y="17436"/>
                </a:cubicBezTo>
                <a:cubicBezTo>
                  <a:pt x="19054" y="17514"/>
                  <a:pt x="18657" y="17552"/>
                  <a:pt x="18215" y="17552"/>
                </a:cubicBezTo>
                <a:cubicBezTo>
                  <a:pt x="17950" y="17552"/>
                  <a:pt x="17641" y="17552"/>
                  <a:pt x="17376" y="17514"/>
                </a:cubicBezTo>
                <a:cubicBezTo>
                  <a:pt x="17066" y="17514"/>
                  <a:pt x="16801" y="17475"/>
                  <a:pt x="16492" y="17436"/>
                </a:cubicBezTo>
                <a:cubicBezTo>
                  <a:pt x="16183" y="17397"/>
                  <a:pt x="15874" y="17319"/>
                  <a:pt x="15565" y="17241"/>
                </a:cubicBezTo>
                <a:cubicBezTo>
                  <a:pt x="15255" y="17163"/>
                  <a:pt x="14902" y="17124"/>
                  <a:pt x="14593" y="17046"/>
                </a:cubicBezTo>
                <a:cubicBezTo>
                  <a:pt x="14328" y="17708"/>
                  <a:pt x="14107" y="18331"/>
                  <a:pt x="13798" y="18915"/>
                </a:cubicBezTo>
                <a:cubicBezTo>
                  <a:pt x="13533" y="19498"/>
                  <a:pt x="13224" y="19965"/>
                  <a:pt x="12914" y="20394"/>
                </a:cubicBezTo>
                <a:cubicBezTo>
                  <a:pt x="12561" y="20744"/>
                  <a:pt x="12208" y="21055"/>
                  <a:pt x="11766" y="21289"/>
                </a:cubicBezTo>
                <a:cubicBezTo>
                  <a:pt x="11368" y="21483"/>
                  <a:pt x="10971" y="21600"/>
                  <a:pt x="10529" y="21600"/>
                </a:cubicBezTo>
                <a:cubicBezTo>
                  <a:pt x="10132" y="21600"/>
                  <a:pt x="9734" y="21522"/>
                  <a:pt x="9336" y="21289"/>
                </a:cubicBezTo>
                <a:cubicBezTo>
                  <a:pt x="8939" y="21094"/>
                  <a:pt x="8630" y="20783"/>
                  <a:pt x="8320" y="20394"/>
                </a:cubicBezTo>
                <a:cubicBezTo>
                  <a:pt x="7967" y="20004"/>
                  <a:pt x="7658" y="19537"/>
                  <a:pt x="7349" y="18992"/>
                </a:cubicBezTo>
                <a:cubicBezTo>
                  <a:pt x="7084" y="18448"/>
                  <a:pt x="6819" y="17825"/>
                  <a:pt x="6598" y="17163"/>
                </a:cubicBezTo>
                <a:cubicBezTo>
                  <a:pt x="6289" y="17202"/>
                  <a:pt x="5979" y="17280"/>
                  <a:pt x="5714" y="17319"/>
                </a:cubicBezTo>
                <a:cubicBezTo>
                  <a:pt x="5449" y="17358"/>
                  <a:pt x="5184" y="17436"/>
                  <a:pt x="4919" y="17436"/>
                </a:cubicBezTo>
                <a:cubicBezTo>
                  <a:pt x="4654" y="17475"/>
                  <a:pt x="4389" y="17514"/>
                  <a:pt x="4124" y="17514"/>
                </a:cubicBezTo>
                <a:cubicBezTo>
                  <a:pt x="3903" y="17552"/>
                  <a:pt x="3638" y="17552"/>
                  <a:pt x="3417" y="17552"/>
                </a:cubicBezTo>
                <a:cubicBezTo>
                  <a:pt x="2932" y="17552"/>
                  <a:pt x="2490" y="17514"/>
                  <a:pt x="2136" y="17436"/>
                </a:cubicBezTo>
                <a:cubicBezTo>
                  <a:pt x="1827" y="17397"/>
                  <a:pt x="1518" y="17280"/>
                  <a:pt x="1297" y="17202"/>
                </a:cubicBezTo>
                <a:cubicBezTo>
                  <a:pt x="1032" y="17085"/>
                  <a:pt x="811" y="16969"/>
                  <a:pt x="679" y="16852"/>
                </a:cubicBezTo>
                <a:cubicBezTo>
                  <a:pt x="502" y="16696"/>
                  <a:pt x="370" y="16579"/>
                  <a:pt x="325" y="16424"/>
                </a:cubicBezTo>
                <a:cubicBezTo>
                  <a:pt x="60" y="16112"/>
                  <a:pt x="-28" y="15723"/>
                  <a:pt x="16" y="15295"/>
                </a:cubicBezTo>
                <a:cubicBezTo>
                  <a:pt x="16" y="14867"/>
                  <a:pt x="149" y="14439"/>
                  <a:pt x="370" y="13972"/>
                </a:cubicBezTo>
                <a:cubicBezTo>
                  <a:pt x="590" y="13466"/>
                  <a:pt x="944" y="12960"/>
                  <a:pt x="1341" y="12415"/>
                </a:cubicBezTo>
                <a:cubicBezTo>
                  <a:pt x="1783" y="11909"/>
                  <a:pt x="2269" y="11364"/>
                  <a:pt x="2887" y="10819"/>
                </a:cubicBezTo>
                <a:cubicBezTo>
                  <a:pt x="2666" y="10625"/>
                  <a:pt x="2446" y="10391"/>
                  <a:pt x="2225" y="10197"/>
                </a:cubicBezTo>
                <a:cubicBezTo>
                  <a:pt x="2048" y="10002"/>
                  <a:pt x="1827" y="9808"/>
                  <a:pt x="1695" y="9613"/>
                </a:cubicBezTo>
                <a:cubicBezTo>
                  <a:pt x="1253" y="9146"/>
                  <a:pt x="944" y="8718"/>
                  <a:pt x="679" y="8290"/>
                </a:cubicBezTo>
                <a:cubicBezTo>
                  <a:pt x="414" y="7862"/>
                  <a:pt x="237" y="7472"/>
                  <a:pt x="149" y="7122"/>
                </a:cubicBezTo>
                <a:cubicBezTo>
                  <a:pt x="16" y="6733"/>
                  <a:pt x="-28" y="6383"/>
                  <a:pt x="16" y="6071"/>
                </a:cubicBezTo>
                <a:cubicBezTo>
                  <a:pt x="16" y="5760"/>
                  <a:pt x="105" y="5449"/>
                  <a:pt x="325" y="5176"/>
                </a:cubicBezTo>
                <a:cubicBezTo>
                  <a:pt x="370" y="5059"/>
                  <a:pt x="502" y="4904"/>
                  <a:pt x="679" y="4787"/>
                </a:cubicBezTo>
                <a:cubicBezTo>
                  <a:pt x="811" y="4631"/>
                  <a:pt x="1032" y="4515"/>
                  <a:pt x="1297" y="4437"/>
                </a:cubicBezTo>
                <a:cubicBezTo>
                  <a:pt x="1518" y="4320"/>
                  <a:pt x="1827" y="4242"/>
                  <a:pt x="2136" y="4164"/>
                </a:cubicBezTo>
                <a:cubicBezTo>
                  <a:pt x="2490" y="4086"/>
                  <a:pt x="2932" y="4086"/>
                  <a:pt x="3417" y="4086"/>
                </a:cubicBezTo>
                <a:cubicBezTo>
                  <a:pt x="3638" y="4086"/>
                  <a:pt x="3903" y="4086"/>
                  <a:pt x="4124" y="4086"/>
                </a:cubicBezTo>
                <a:cubicBezTo>
                  <a:pt x="4389" y="4125"/>
                  <a:pt x="4654" y="4125"/>
                  <a:pt x="4919" y="4164"/>
                </a:cubicBezTo>
                <a:cubicBezTo>
                  <a:pt x="5184" y="4203"/>
                  <a:pt x="5449" y="4242"/>
                  <a:pt x="5714" y="4281"/>
                </a:cubicBezTo>
                <a:cubicBezTo>
                  <a:pt x="5979" y="4359"/>
                  <a:pt x="6289" y="4398"/>
                  <a:pt x="6598" y="4476"/>
                </a:cubicBezTo>
                <a:cubicBezTo>
                  <a:pt x="6819" y="3814"/>
                  <a:pt x="7084" y="3191"/>
                  <a:pt x="7349" y="2646"/>
                </a:cubicBezTo>
                <a:cubicBezTo>
                  <a:pt x="7658" y="2063"/>
                  <a:pt x="7967" y="1596"/>
                  <a:pt x="8320" y="1245"/>
                </a:cubicBezTo>
                <a:cubicBezTo>
                  <a:pt x="8630" y="817"/>
                  <a:pt x="8939" y="506"/>
                  <a:pt x="9336" y="311"/>
                </a:cubicBezTo>
                <a:cubicBezTo>
                  <a:pt x="9734" y="117"/>
                  <a:pt x="10132" y="0"/>
                  <a:pt x="10529" y="0"/>
                </a:cubicBezTo>
                <a:cubicBezTo>
                  <a:pt x="10971" y="0"/>
                  <a:pt x="11368" y="117"/>
                  <a:pt x="11766" y="350"/>
                </a:cubicBezTo>
                <a:cubicBezTo>
                  <a:pt x="12208" y="584"/>
                  <a:pt x="12561" y="856"/>
                  <a:pt x="12914" y="1245"/>
                </a:cubicBezTo>
                <a:cubicBezTo>
                  <a:pt x="13224" y="1635"/>
                  <a:pt x="13533" y="2141"/>
                  <a:pt x="13798" y="2685"/>
                </a:cubicBezTo>
                <a:cubicBezTo>
                  <a:pt x="14107" y="3269"/>
                  <a:pt x="14328" y="3892"/>
                  <a:pt x="14593" y="4592"/>
                </a:cubicBezTo>
                <a:cubicBezTo>
                  <a:pt x="14902" y="4515"/>
                  <a:pt x="15255" y="4437"/>
                  <a:pt x="15565" y="4359"/>
                </a:cubicBezTo>
                <a:cubicBezTo>
                  <a:pt x="15874" y="4320"/>
                  <a:pt x="16183" y="4242"/>
                  <a:pt x="16492" y="4164"/>
                </a:cubicBezTo>
                <a:cubicBezTo>
                  <a:pt x="16801" y="4125"/>
                  <a:pt x="17066" y="4125"/>
                  <a:pt x="17376" y="4086"/>
                </a:cubicBezTo>
                <a:cubicBezTo>
                  <a:pt x="17641" y="4086"/>
                  <a:pt x="17950" y="4086"/>
                  <a:pt x="18215" y="4086"/>
                </a:cubicBezTo>
                <a:cubicBezTo>
                  <a:pt x="18657" y="4086"/>
                  <a:pt x="19054" y="4086"/>
                  <a:pt x="19408" y="4164"/>
                </a:cubicBezTo>
                <a:cubicBezTo>
                  <a:pt x="19761" y="4242"/>
                  <a:pt x="20026" y="4320"/>
                  <a:pt x="20291" y="4437"/>
                </a:cubicBezTo>
                <a:cubicBezTo>
                  <a:pt x="20556" y="4515"/>
                  <a:pt x="20733" y="4631"/>
                  <a:pt x="20909" y="4787"/>
                </a:cubicBezTo>
                <a:cubicBezTo>
                  <a:pt x="21042" y="4904"/>
                  <a:pt x="21174" y="5059"/>
                  <a:pt x="21263" y="5176"/>
                </a:cubicBezTo>
                <a:cubicBezTo>
                  <a:pt x="21484" y="5526"/>
                  <a:pt x="21572" y="5916"/>
                  <a:pt x="21572" y="6344"/>
                </a:cubicBezTo>
                <a:cubicBezTo>
                  <a:pt x="21528" y="6733"/>
                  <a:pt x="21439" y="7200"/>
                  <a:pt x="21174" y="7667"/>
                </a:cubicBezTo>
                <a:cubicBezTo>
                  <a:pt x="20954" y="8134"/>
                  <a:pt x="20644" y="8640"/>
                  <a:pt x="20203" y="9185"/>
                </a:cubicBezTo>
                <a:cubicBezTo>
                  <a:pt x="19805" y="9730"/>
                  <a:pt x="19275" y="10275"/>
                  <a:pt x="18657" y="10819"/>
                </a:cubicBezTo>
                <a:close/>
                <a:moveTo>
                  <a:pt x="1120" y="5643"/>
                </a:moveTo>
                <a:cubicBezTo>
                  <a:pt x="988" y="5799"/>
                  <a:pt x="944" y="6032"/>
                  <a:pt x="944" y="6266"/>
                </a:cubicBezTo>
                <a:cubicBezTo>
                  <a:pt x="944" y="6538"/>
                  <a:pt x="988" y="6772"/>
                  <a:pt x="1120" y="7044"/>
                </a:cubicBezTo>
                <a:cubicBezTo>
                  <a:pt x="1253" y="7356"/>
                  <a:pt x="1385" y="7706"/>
                  <a:pt x="1606" y="8017"/>
                </a:cubicBezTo>
                <a:cubicBezTo>
                  <a:pt x="1827" y="8368"/>
                  <a:pt x="2092" y="8718"/>
                  <a:pt x="2446" y="9107"/>
                </a:cubicBezTo>
                <a:cubicBezTo>
                  <a:pt x="2578" y="9263"/>
                  <a:pt x="2755" y="9457"/>
                  <a:pt x="2976" y="9652"/>
                </a:cubicBezTo>
                <a:cubicBezTo>
                  <a:pt x="3152" y="9846"/>
                  <a:pt x="3373" y="10041"/>
                  <a:pt x="3594" y="10197"/>
                </a:cubicBezTo>
                <a:cubicBezTo>
                  <a:pt x="3727" y="10080"/>
                  <a:pt x="3903" y="9924"/>
                  <a:pt x="4080" y="9808"/>
                </a:cubicBezTo>
                <a:cubicBezTo>
                  <a:pt x="4257" y="9652"/>
                  <a:pt x="4433" y="9535"/>
                  <a:pt x="4610" y="9379"/>
                </a:cubicBezTo>
                <a:cubicBezTo>
                  <a:pt x="4831" y="9263"/>
                  <a:pt x="5008" y="9107"/>
                  <a:pt x="5184" y="8990"/>
                </a:cubicBezTo>
                <a:cubicBezTo>
                  <a:pt x="5405" y="8835"/>
                  <a:pt x="5582" y="8718"/>
                  <a:pt x="5759" y="8562"/>
                </a:cubicBezTo>
                <a:cubicBezTo>
                  <a:pt x="5803" y="8329"/>
                  <a:pt x="5847" y="8017"/>
                  <a:pt x="5891" y="7745"/>
                </a:cubicBezTo>
                <a:cubicBezTo>
                  <a:pt x="5935" y="7472"/>
                  <a:pt x="5979" y="7161"/>
                  <a:pt x="6024" y="6928"/>
                </a:cubicBezTo>
                <a:cubicBezTo>
                  <a:pt x="6024" y="6655"/>
                  <a:pt x="6112" y="6383"/>
                  <a:pt x="6156" y="6110"/>
                </a:cubicBezTo>
                <a:cubicBezTo>
                  <a:pt x="6200" y="5838"/>
                  <a:pt x="6289" y="5565"/>
                  <a:pt x="6333" y="5332"/>
                </a:cubicBezTo>
                <a:cubicBezTo>
                  <a:pt x="6068" y="5254"/>
                  <a:pt x="5803" y="5215"/>
                  <a:pt x="5538" y="5176"/>
                </a:cubicBezTo>
                <a:cubicBezTo>
                  <a:pt x="5273" y="5098"/>
                  <a:pt x="5008" y="5059"/>
                  <a:pt x="4787" y="5021"/>
                </a:cubicBezTo>
                <a:cubicBezTo>
                  <a:pt x="4522" y="4982"/>
                  <a:pt x="4301" y="4982"/>
                  <a:pt x="4036" y="4943"/>
                </a:cubicBezTo>
                <a:cubicBezTo>
                  <a:pt x="3815" y="4943"/>
                  <a:pt x="3594" y="4943"/>
                  <a:pt x="3417" y="4943"/>
                </a:cubicBezTo>
                <a:cubicBezTo>
                  <a:pt x="3197" y="4943"/>
                  <a:pt x="2976" y="4943"/>
                  <a:pt x="2755" y="4943"/>
                </a:cubicBezTo>
                <a:cubicBezTo>
                  <a:pt x="2534" y="4982"/>
                  <a:pt x="2357" y="4982"/>
                  <a:pt x="2136" y="5021"/>
                </a:cubicBezTo>
                <a:cubicBezTo>
                  <a:pt x="1916" y="5098"/>
                  <a:pt x="1739" y="5176"/>
                  <a:pt x="1562" y="5293"/>
                </a:cubicBezTo>
                <a:cubicBezTo>
                  <a:pt x="1385" y="5371"/>
                  <a:pt x="1253" y="5526"/>
                  <a:pt x="1120" y="5643"/>
                </a:cubicBezTo>
                <a:close/>
                <a:moveTo>
                  <a:pt x="3417" y="16696"/>
                </a:moveTo>
                <a:cubicBezTo>
                  <a:pt x="3594" y="16696"/>
                  <a:pt x="3815" y="16696"/>
                  <a:pt x="4036" y="16657"/>
                </a:cubicBezTo>
                <a:cubicBezTo>
                  <a:pt x="4301" y="16657"/>
                  <a:pt x="4522" y="16618"/>
                  <a:pt x="4787" y="16579"/>
                </a:cubicBezTo>
                <a:cubicBezTo>
                  <a:pt x="5008" y="16541"/>
                  <a:pt x="5273" y="16502"/>
                  <a:pt x="5538" y="16463"/>
                </a:cubicBezTo>
                <a:cubicBezTo>
                  <a:pt x="5803" y="16424"/>
                  <a:pt x="6068" y="16346"/>
                  <a:pt x="6333" y="16268"/>
                </a:cubicBezTo>
                <a:cubicBezTo>
                  <a:pt x="6289" y="16035"/>
                  <a:pt x="6200" y="15801"/>
                  <a:pt x="6156" y="15529"/>
                </a:cubicBezTo>
                <a:cubicBezTo>
                  <a:pt x="6112" y="15256"/>
                  <a:pt x="6024" y="14984"/>
                  <a:pt x="6024" y="14711"/>
                </a:cubicBezTo>
                <a:cubicBezTo>
                  <a:pt x="5979" y="14439"/>
                  <a:pt x="5935" y="14166"/>
                  <a:pt x="5891" y="13894"/>
                </a:cubicBezTo>
                <a:cubicBezTo>
                  <a:pt x="5847" y="13583"/>
                  <a:pt x="5803" y="13310"/>
                  <a:pt x="5759" y="13038"/>
                </a:cubicBezTo>
                <a:cubicBezTo>
                  <a:pt x="5582" y="12921"/>
                  <a:pt x="5405" y="12765"/>
                  <a:pt x="5184" y="12649"/>
                </a:cubicBezTo>
                <a:cubicBezTo>
                  <a:pt x="5008" y="12493"/>
                  <a:pt x="4831" y="12376"/>
                  <a:pt x="4610" y="12221"/>
                </a:cubicBezTo>
                <a:cubicBezTo>
                  <a:pt x="4433" y="12104"/>
                  <a:pt x="4257" y="11948"/>
                  <a:pt x="4080" y="11831"/>
                </a:cubicBezTo>
                <a:cubicBezTo>
                  <a:pt x="3903" y="11676"/>
                  <a:pt x="3727" y="11559"/>
                  <a:pt x="3594" y="11403"/>
                </a:cubicBezTo>
                <a:cubicBezTo>
                  <a:pt x="3064" y="11909"/>
                  <a:pt x="2578" y="12376"/>
                  <a:pt x="2225" y="12804"/>
                </a:cubicBezTo>
                <a:cubicBezTo>
                  <a:pt x="1827" y="13271"/>
                  <a:pt x="1518" y="13699"/>
                  <a:pt x="1341" y="14089"/>
                </a:cubicBezTo>
                <a:cubicBezTo>
                  <a:pt x="1120" y="14517"/>
                  <a:pt x="988" y="14867"/>
                  <a:pt x="988" y="15178"/>
                </a:cubicBezTo>
                <a:cubicBezTo>
                  <a:pt x="944" y="15490"/>
                  <a:pt x="988" y="15762"/>
                  <a:pt x="1120" y="15996"/>
                </a:cubicBezTo>
                <a:cubicBezTo>
                  <a:pt x="1253" y="16112"/>
                  <a:pt x="1385" y="16229"/>
                  <a:pt x="1562" y="16346"/>
                </a:cubicBezTo>
                <a:cubicBezTo>
                  <a:pt x="1739" y="16424"/>
                  <a:pt x="1916" y="16502"/>
                  <a:pt x="2136" y="16579"/>
                </a:cubicBezTo>
                <a:cubicBezTo>
                  <a:pt x="2357" y="16618"/>
                  <a:pt x="2534" y="16657"/>
                  <a:pt x="2755" y="16657"/>
                </a:cubicBezTo>
                <a:cubicBezTo>
                  <a:pt x="2976" y="16696"/>
                  <a:pt x="3197" y="16696"/>
                  <a:pt x="3417" y="16696"/>
                </a:cubicBezTo>
                <a:close/>
                <a:moveTo>
                  <a:pt x="5714" y="11870"/>
                </a:moveTo>
                <a:cubicBezTo>
                  <a:pt x="5714" y="11715"/>
                  <a:pt x="5714" y="11520"/>
                  <a:pt x="5670" y="11325"/>
                </a:cubicBezTo>
                <a:cubicBezTo>
                  <a:pt x="5670" y="11170"/>
                  <a:pt x="5670" y="10975"/>
                  <a:pt x="5670" y="10819"/>
                </a:cubicBezTo>
                <a:cubicBezTo>
                  <a:pt x="5670" y="10625"/>
                  <a:pt x="5670" y="10469"/>
                  <a:pt x="5670" y="10275"/>
                </a:cubicBezTo>
                <a:cubicBezTo>
                  <a:pt x="5714" y="10080"/>
                  <a:pt x="5714" y="9924"/>
                  <a:pt x="5714" y="9730"/>
                </a:cubicBezTo>
                <a:cubicBezTo>
                  <a:pt x="5449" y="9924"/>
                  <a:pt x="5184" y="10080"/>
                  <a:pt x="4963" y="10275"/>
                </a:cubicBezTo>
                <a:cubicBezTo>
                  <a:pt x="4743" y="10469"/>
                  <a:pt x="4522" y="10625"/>
                  <a:pt x="4301" y="10819"/>
                </a:cubicBezTo>
                <a:cubicBezTo>
                  <a:pt x="4522" y="10975"/>
                  <a:pt x="4743" y="11170"/>
                  <a:pt x="4963" y="11325"/>
                </a:cubicBezTo>
                <a:cubicBezTo>
                  <a:pt x="5184" y="11520"/>
                  <a:pt x="5449" y="11715"/>
                  <a:pt x="5714" y="11870"/>
                </a:cubicBezTo>
                <a:close/>
                <a:moveTo>
                  <a:pt x="12782" y="13738"/>
                </a:moveTo>
                <a:cubicBezTo>
                  <a:pt x="13091" y="13622"/>
                  <a:pt x="13356" y="13466"/>
                  <a:pt x="13621" y="13310"/>
                </a:cubicBezTo>
                <a:cubicBezTo>
                  <a:pt x="13886" y="13155"/>
                  <a:pt x="14151" y="12999"/>
                  <a:pt x="14416" y="12843"/>
                </a:cubicBezTo>
                <a:cubicBezTo>
                  <a:pt x="14416" y="12688"/>
                  <a:pt x="14416" y="12493"/>
                  <a:pt x="14416" y="12337"/>
                </a:cubicBezTo>
                <a:cubicBezTo>
                  <a:pt x="14460" y="12182"/>
                  <a:pt x="14460" y="11987"/>
                  <a:pt x="14460" y="11831"/>
                </a:cubicBezTo>
                <a:cubicBezTo>
                  <a:pt x="14460" y="11637"/>
                  <a:pt x="14460" y="11481"/>
                  <a:pt x="14460" y="11325"/>
                </a:cubicBezTo>
                <a:cubicBezTo>
                  <a:pt x="14460" y="11131"/>
                  <a:pt x="14460" y="10975"/>
                  <a:pt x="14460" y="10819"/>
                </a:cubicBezTo>
                <a:cubicBezTo>
                  <a:pt x="14460" y="10625"/>
                  <a:pt x="14460" y="10469"/>
                  <a:pt x="14460" y="10314"/>
                </a:cubicBezTo>
                <a:cubicBezTo>
                  <a:pt x="14460" y="10119"/>
                  <a:pt x="14460" y="9963"/>
                  <a:pt x="14460" y="9808"/>
                </a:cubicBezTo>
                <a:cubicBezTo>
                  <a:pt x="14460" y="9613"/>
                  <a:pt x="14460" y="9457"/>
                  <a:pt x="14416" y="9302"/>
                </a:cubicBezTo>
                <a:cubicBezTo>
                  <a:pt x="14416" y="9107"/>
                  <a:pt x="14416" y="8951"/>
                  <a:pt x="14416" y="8796"/>
                </a:cubicBezTo>
                <a:cubicBezTo>
                  <a:pt x="14151" y="8601"/>
                  <a:pt x="13886" y="8445"/>
                  <a:pt x="13621" y="8290"/>
                </a:cubicBezTo>
                <a:cubicBezTo>
                  <a:pt x="13356" y="8134"/>
                  <a:pt x="13091" y="8017"/>
                  <a:pt x="12782" y="7862"/>
                </a:cubicBezTo>
                <a:cubicBezTo>
                  <a:pt x="12649" y="7784"/>
                  <a:pt x="12473" y="7667"/>
                  <a:pt x="12296" y="7589"/>
                </a:cubicBezTo>
                <a:cubicBezTo>
                  <a:pt x="12119" y="7511"/>
                  <a:pt x="11987" y="7434"/>
                  <a:pt x="11810" y="7356"/>
                </a:cubicBezTo>
                <a:cubicBezTo>
                  <a:pt x="11633" y="7278"/>
                  <a:pt x="11457" y="7161"/>
                  <a:pt x="11280" y="7122"/>
                </a:cubicBezTo>
                <a:cubicBezTo>
                  <a:pt x="11147" y="7044"/>
                  <a:pt x="10971" y="6966"/>
                  <a:pt x="10794" y="6850"/>
                </a:cubicBezTo>
                <a:cubicBezTo>
                  <a:pt x="10617" y="6966"/>
                  <a:pt x="10485" y="7044"/>
                  <a:pt x="10308" y="7122"/>
                </a:cubicBezTo>
                <a:cubicBezTo>
                  <a:pt x="10132" y="7161"/>
                  <a:pt x="9955" y="7278"/>
                  <a:pt x="9734" y="7356"/>
                </a:cubicBezTo>
                <a:cubicBezTo>
                  <a:pt x="9601" y="7434"/>
                  <a:pt x="9425" y="7511"/>
                  <a:pt x="9248" y="7589"/>
                </a:cubicBezTo>
                <a:cubicBezTo>
                  <a:pt x="9071" y="7667"/>
                  <a:pt x="8939" y="7784"/>
                  <a:pt x="8762" y="7862"/>
                </a:cubicBezTo>
                <a:cubicBezTo>
                  <a:pt x="8585" y="7978"/>
                  <a:pt x="8409" y="8056"/>
                  <a:pt x="8232" y="8173"/>
                </a:cubicBezTo>
                <a:cubicBezTo>
                  <a:pt x="8055" y="8290"/>
                  <a:pt x="7879" y="8368"/>
                  <a:pt x="7746" y="8484"/>
                </a:cubicBezTo>
                <a:cubicBezTo>
                  <a:pt x="7525" y="8562"/>
                  <a:pt x="7349" y="8640"/>
                  <a:pt x="7216" y="8718"/>
                </a:cubicBezTo>
                <a:cubicBezTo>
                  <a:pt x="7039" y="8835"/>
                  <a:pt x="6907" y="8951"/>
                  <a:pt x="6774" y="9029"/>
                </a:cubicBezTo>
                <a:cubicBezTo>
                  <a:pt x="6730" y="9185"/>
                  <a:pt x="6686" y="9302"/>
                  <a:pt x="6686" y="9457"/>
                </a:cubicBezTo>
                <a:cubicBezTo>
                  <a:pt x="6686" y="9613"/>
                  <a:pt x="6686" y="9769"/>
                  <a:pt x="6686" y="9885"/>
                </a:cubicBezTo>
                <a:cubicBezTo>
                  <a:pt x="6686" y="10080"/>
                  <a:pt x="6686" y="10236"/>
                  <a:pt x="6686" y="10391"/>
                </a:cubicBezTo>
                <a:cubicBezTo>
                  <a:pt x="6642" y="10547"/>
                  <a:pt x="6642" y="10664"/>
                  <a:pt x="6642" y="10819"/>
                </a:cubicBezTo>
                <a:cubicBezTo>
                  <a:pt x="6642" y="10936"/>
                  <a:pt x="6642" y="11092"/>
                  <a:pt x="6686" y="11248"/>
                </a:cubicBezTo>
                <a:cubicBezTo>
                  <a:pt x="6686" y="11403"/>
                  <a:pt x="6686" y="11559"/>
                  <a:pt x="6686" y="11715"/>
                </a:cubicBezTo>
                <a:cubicBezTo>
                  <a:pt x="6686" y="11870"/>
                  <a:pt x="6686" y="11987"/>
                  <a:pt x="6686" y="12143"/>
                </a:cubicBezTo>
                <a:cubicBezTo>
                  <a:pt x="6686" y="12259"/>
                  <a:pt x="6730" y="12415"/>
                  <a:pt x="6774" y="12571"/>
                </a:cubicBezTo>
                <a:cubicBezTo>
                  <a:pt x="6907" y="12688"/>
                  <a:pt x="7039" y="12804"/>
                  <a:pt x="7216" y="12882"/>
                </a:cubicBezTo>
                <a:cubicBezTo>
                  <a:pt x="7349" y="12999"/>
                  <a:pt x="7525" y="13077"/>
                  <a:pt x="7746" y="13194"/>
                </a:cubicBezTo>
                <a:cubicBezTo>
                  <a:pt x="7879" y="13271"/>
                  <a:pt x="8055" y="13349"/>
                  <a:pt x="8232" y="13427"/>
                </a:cubicBezTo>
                <a:cubicBezTo>
                  <a:pt x="8409" y="13544"/>
                  <a:pt x="8585" y="13661"/>
                  <a:pt x="8762" y="13738"/>
                </a:cubicBezTo>
                <a:cubicBezTo>
                  <a:pt x="8939" y="13855"/>
                  <a:pt x="9071" y="13933"/>
                  <a:pt x="9248" y="14011"/>
                </a:cubicBezTo>
                <a:cubicBezTo>
                  <a:pt x="9425" y="14128"/>
                  <a:pt x="9601" y="14205"/>
                  <a:pt x="9734" y="14244"/>
                </a:cubicBezTo>
                <a:cubicBezTo>
                  <a:pt x="9955" y="14361"/>
                  <a:pt x="10132" y="14439"/>
                  <a:pt x="10308" y="14517"/>
                </a:cubicBezTo>
                <a:cubicBezTo>
                  <a:pt x="10485" y="14595"/>
                  <a:pt x="10617" y="14672"/>
                  <a:pt x="10794" y="14750"/>
                </a:cubicBezTo>
                <a:cubicBezTo>
                  <a:pt x="10971" y="14672"/>
                  <a:pt x="11147" y="14595"/>
                  <a:pt x="11280" y="14517"/>
                </a:cubicBezTo>
                <a:cubicBezTo>
                  <a:pt x="11457" y="14439"/>
                  <a:pt x="11633" y="14361"/>
                  <a:pt x="11810" y="14244"/>
                </a:cubicBezTo>
                <a:cubicBezTo>
                  <a:pt x="11987" y="14205"/>
                  <a:pt x="12119" y="14128"/>
                  <a:pt x="12296" y="14011"/>
                </a:cubicBezTo>
                <a:cubicBezTo>
                  <a:pt x="12473" y="13933"/>
                  <a:pt x="12649" y="13855"/>
                  <a:pt x="12782" y="13738"/>
                </a:cubicBezTo>
                <a:close/>
                <a:moveTo>
                  <a:pt x="6863" y="7939"/>
                </a:moveTo>
                <a:cubicBezTo>
                  <a:pt x="7039" y="7784"/>
                  <a:pt x="7260" y="7667"/>
                  <a:pt x="7525" y="7511"/>
                </a:cubicBezTo>
                <a:cubicBezTo>
                  <a:pt x="7790" y="7395"/>
                  <a:pt x="8011" y="7239"/>
                  <a:pt x="8232" y="7122"/>
                </a:cubicBezTo>
                <a:cubicBezTo>
                  <a:pt x="8497" y="7005"/>
                  <a:pt x="8718" y="6889"/>
                  <a:pt x="8983" y="6772"/>
                </a:cubicBezTo>
                <a:cubicBezTo>
                  <a:pt x="9204" y="6616"/>
                  <a:pt x="9469" y="6499"/>
                  <a:pt x="9690" y="6422"/>
                </a:cubicBezTo>
                <a:cubicBezTo>
                  <a:pt x="9513" y="6344"/>
                  <a:pt x="9292" y="6266"/>
                  <a:pt x="9071" y="6188"/>
                </a:cubicBezTo>
                <a:cubicBezTo>
                  <a:pt x="8851" y="6071"/>
                  <a:pt x="8674" y="6032"/>
                  <a:pt x="8497" y="5955"/>
                </a:cubicBezTo>
                <a:cubicBezTo>
                  <a:pt x="8276" y="5877"/>
                  <a:pt x="8100" y="5799"/>
                  <a:pt x="7879" y="5760"/>
                </a:cubicBezTo>
                <a:cubicBezTo>
                  <a:pt x="7658" y="5682"/>
                  <a:pt x="7481" y="5643"/>
                  <a:pt x="7260" y="5604"/>
                </a:cubicBezTo>
                <a:cubicBezTo>
                  <a:pt x="7216" y="5760"/>
                  <a:pt x="7172" y="5955"/>
                  <a:pt x="7172" y="6110"/>
                </a:cubicBezTo>
                <a:cubicBezTo>
                  <a:pt x="7128" y="6305"/>
                  <a:pt x="7084" y="6499"/>
                  <a:pt x="7039" y="6694"/>
                </a:cubicBezTo>
                <a:cubicBezTo>
                  <a:pt x="6995" y="6928"/>
                  <a:pt x="6951" y="7122"/>
                  <a:pt x="6907" y="7317"/>
                </a:cubicBezTo>
                <a:cubicBezTo>
                  <a:pt x="6907" y="7511"/>
                  <a:pt x="6863" y="7706"/>
                  <a:pt x="6863" y="7939"/>
                </a:cubicBezTo>
                <a:close/>
                <a:moveTo>
                  <a:pt x="9690" y="15217"/>
                </a:moveTo>
                <a:cubicBezTo>
                  <a:pt x="9469" y="15101"/>
                  <a:pt x="9204" y="14984"/>
                  <a:pt x="8983" y="14867"/>
                </a:cubicBezTo>
                <a:cubicBezTo>
                  <a:pt x="8718" y="14711"/>
                  <a:pt x="8497" y="14595"/>
                  <a:pt x="8232" y="14517"/>
                </a:cubicBezTo>
                <a:cubicBezTo>
                  <a:pt x="8011" y="14361"/>
                  <a:pt x="7790" y="14244"/>
                  <a:pt x="7525" y="14089"/>
                </a:cubicBezTo>
                <a:cubicBezTo>
                  <a:pt x="7260" y="13972"/>
                  <a:pt x="7039" y="13816"/>
                  <a:pt x="6863" y="13699"/>
                </a:cubicBezTo>
                <a:cubicBezTo>
                  <a:pt x="6863" y="13894"/>
                  <a:pt x="6907" y="14089"/>
                  <a:pt x="6907" y="14322"/>
                </a:cubicBezTo>
                <a:cubicBezTo>
                  <a:pt x="6951" y="14517"/>
                  <a:pt x="6995" y="14711"/>
                  <a:pt x="7039" y="14906"/>
                </a:cubicBezTo>
                <a:cubicBezTo>
                  <a:pt x="7084" y="15101"/>
                  <a:pt x="7128" y="15295"/>
                  <a:pt x="7172" y="15490"/>
                </a:cubicBezTo>
                <a:cubicBezTo>
                  <a:pt x="7172" y="15684"/>
                  <a:pt x="7216" y="15879"/>
                  <a:pt x="7260" y="16035"/>
                </a:cubicBezTo>
                <a:cubicBezTo>
                  <a:pt x="7481" y="15996"/>
                  <a:pt x="7658" y="15957"/>
                  <a:pt x="7879" y="15879"/>
                </a:cubicBezTo>
                <a:cubicBezTo>
                  <a:pt x="8100" y="15801"/>
                  <a:pt x="8276" y="15762"/>
                  <a:pt x="8497" y="15684"/>
                </a:cubicBezTo>
                <a:cubicBezTo>
                  <a:pt x="8674" y="15606"/>
                  <a:pt x="8851" y="15529"/>
                  <a:pt x="9071" y="15451"/>
                </a:cubicBezTo>
                <a:cubicBezTo>
                  <a:pt x="9292" y="15373"/>
                  <a:pt x="9513" y="15295"/>
                  <a:pt x="9690" y="15217"/>
                </a:cubicBezTo>
                <a:close/>
                <a:moveTo>
                  <a:pt x="10529" y="895"/>
                </a:moveTo>
                <a:cubicBezTo>
                  <a:pt x="10264" y="895"/>
                  <a:pt x="9999" y="973"/>
                  <a:pt x="9734" y="1129"/>
                </a:cubicBezTo>
                <a:cubicBezTo>
                  <a:pt x="9469" y="1284"/>
                  <a:pt x="9204" y="1557"/>
                  <a:pt x="8939" y="1907"/>
                </a:cubicBezTo>
                <a:cubicBezTo>
                  <a:pt x="8674" y="2218"/>
                  <a:pt x="8409" y="2646"/>
                  <a:pt x="8144" y="3114"/>
                </a:cubicBezTo>
                <a:cubicBezTo>
                  <a:pt x="7923" y="3581"/>
                  <a:pt x="7702" y="4125"/>
                  <a:pt x="7481" y="4748"/>
                </a:cubicBezTo>
                <a:cubicBezTo>
                  <a:pt x="7790" y="4787"/>
                  <a:pt x="8055" y="4865"/>
                  <a:pt x="8320" y="4943"/>
                </a:cubicBezTo>
                <a:cubicBezTo>
                  <a:pt x="8585" y="5059"/>
                  <a:pt x="8851" y="5137"/>
                  <a:pt x="9116" y="5254"/>
                </a:cubicBezTo>
                <a:cubicBezTo>
                  <a:pt x="9381" y="5332"/>
                  <a:pt x="9646" y="5449"/>
                  <a:pt x="9955" y="5565"/>
                </a:cubicBezTo>
                <a:cubicBezTo>
                  <a:pt x="10220" y="5682"/>
                  <a:pt x="10529" y="5799"/>
                  <a:pt x="10794" y="5877"/>
                </a:cubicBezTo>
                <a:cubicBezTo>
                  <a:pt x="11015" y="5799"/>
                  <a:pt x="11236" y="5682"/>
                  <a:pt x="11501" y="5604"/>
                </a:cubicBezTo>
                <a:cubicBezTo>
                  <a:pt x="11766" y="5488"/>
                  <a:pt x="11987" y="5410"/>
                  <a:pt x="12208" y="5332"/>
                </a:cubicBezTo>
                <a:cubicBezTo>
                  <a:pt x="12473" y="5254"/>
                  <a:pt x="12738" y="5137"/>
                  <a:pt x="12959" y="5059"/>
                </a:cubicBezTo>
                <a:cubicBezTo>
                  <a:pt x="13179" y="4982"/>
                  <a:pt x="13444" y="4904"/>
                  <a:pt x="13665" y="4826"/>
                </a:cubicBezTo>
                <a:cubicBezTo>
                  <a:pt x="13444" y="4242"/>
                  <a:pt x="13224" y="3658"/>
                  <a:pt x="13003" y="3191"/>
                </a:cubicBezTo>
                <a:cubicBezTo>
                  <a:pt x="12738" y="2685"/>
                  <a:pt x="12473" y="2296"/>
                  <a:pt x="12208" y="1946"/>
                </a:cubicBezTo>
                <a:cubicBezTo>
                  <a:pt x="11943" y="1596"/>
                  <a:pt x="11678" y="1362"/>
                  <a:pt x="11412" y="1168"/>
                </a:cubicBezTo>
                <a:cubicBezTo>
                  <a:pt x="11147" y="973"/>
                  <a:pt x="10838" y="895"/>
                  <a:pt x="10529" y="895"/>
                </a:cubicBezTo>
                <a:close/>
                <a:moveTo>
                  <a:pt x="10529" y="20744"/>
                </a:moveTo>
                <a:cubicBezTo>
                  <a:pt x="10838" y="20744"/>
                  <a:pt x="11147" y="20666"/>
                  <a:pt x="11412" y="20471"/>
                </a:cubicBezTo>
                <a:cubicBezTo>
                  <a:pt x="11678" y="20277"/>
                  <a:pt x="11943" y="20004"/>
                  <a:pt x="12208" y="19693"/>
                </a:cubicBezTo>
                <a:cubicBezTo>
                  <a:pt x="12473" y="19343"/>
                  <a:pt x="12738" y="18915"/>
                  <a:pt x="13003" y="18448"/>
                </a:cubicBezTo>
                <a:cubicBezTo>
                  <a:pt x="13224" y="17942"/>
                  <a:pt x="13444" y="17397"/>
                  <a:pt x="13665" y="16774"/>
                </a:cubicBezTo>
                <a:cubicBezTo>
                  <a:pt x="13444" y="16735"/>
                  <a:pt x="13179" y="16657"/>
                  <a:pt x="12959" y="16579"/>
                </a:cubicBezTo>
                <a:cubicBezTo>
                  <a:pt x="12738" y="16463"/>
                  <a:pt x="12473" y="16385"/>
                  <a:pt x="12208" y="16268"/>
                </a:cubicBezTo>
                <a:cubicBezTo>
                  <a:pt x="11987" y="16229"/>
                  <a:pt x="11766" y="16151"/>
                  <a:pt x="11501" y="16035"/>
                </a:cubicBezTo>
                <a:cubicBezTo>
                  <a:pt x="11236" y="15918"/>
                  <a:pt x="11015" y="15840"/>
                  <a:pt x="10794" y="15723"/>
                </a:cubicBezTo>
                <a:cubicBezTo>
                  <a:pt x="10529" y="15840"/>
                  <a:pt x="10220" y="15957"/>
                  <a:pt x="9955" y="16074"/>
                </a:cubicBezTo>
                <a:cubicBezTo>
                  <a:pt x="9646" y="16190"/>
                  <a:pt x="9381" y="16268"/>
                  <a:pt x="9116" y="16385"/>
                </a:cubicBezTo>
                <a:cubicBezTo>
                  <a:pt x="8851" y="16502"/>
                  <a:pt x="8585" y="16579"/>
                  <a:pt x="8320" y="16657"/>
                </a:cubicBezTo>
                <a:cubicBezTo>
                  <a:pt x="8055" y="16735"/>
                  <a:pt x="7790" y="16813"/>
                  <a:pt x="7481" y="16891"/>
                </a:cubicBezTo>
                <a:cubicBezTo>
                  <a:pt x="7702" y="17514"/>
                  <a:pt x="7923" y="18058"/>
                  <a:pt x="8144" y="18525"/>
                </a:cubicBezTo>
                <a:cubicBezTo>
                  <a:pt x="8409" y="18992"/>
                  <a:pt x="8674" y="19382"/>
                  <a:pt x="8939" y="19732"/>
                </a:cubicBezTo>
                <a:cubicBezTo>
                  <a:pt x="9204" y="20082"/>
                  <a:pt x="9469" y="20316"/>
                  <a:pt x="9734" y="20471"/>
                </a:cubicBezTo>
                <a:cubicBezTo>
                  <a:pt x="9999" y="20666"/>
                  <a:pt x="10264" y="20744"/>
                  <a:pt x="10529" y="20744"/>
                </a:cubicBezTo>
                <a:close/>
                <a:moveTo>
                  <a:pt x="11854" y="6422"/>
                </a:moveTo>
                <a:cubicBezTo>
                  <a:pt x="12119" y="6499"/>
                  <a:pt x="12384" y="6616"/>
                  <a:pt x="12605" y="6772"/>
                </a:cubicBezTo>
                <a:cubicBezTo>
                  <a:pt x="12870" y="6889"/>
                  <a:pt x="13091" y="7005"/>
                  <a:pt x="13312" y="7122"/>
                </a:cubicBezTo>
                <a:cubicBezTo>
                  <a:pt x="13444" y="7200"/>
                  <a:pt x="13621" y="7317"/>
                  <a:pt x="13798" y="7395"/>
                </a:cubicBezTo>
                <a:cubicBezTo>
                  <a:pt x="13974" y="7472"/>
                  <a:pt x="14151" y="7550"/>
                  <a:pt x="14284" y="7667"/>
                </a:cubicBezTo>
                <a:cubicBezTo>
                  <a:pt x="14239" y="7511"/>
                  <a:pt x="14195" y="7317"/>
                  <a:pt x="14151" y="7161"/>
                </a:cubicBezTo>
                <a:cubicBezTo>
                  <a:pt x="14151" y="7005"/>
                  <a:pt x="14107" y="6811"/>
                  <a:pt x="14107" y="6655"/>
                </a:cubicBezTo>
                <a:cubicBezTo>
                  <a:pt x="14063" y="6499"/>
                  <a:pt x="14019" y="6344"/>
                  <a:pt x="14019" y="6188"/>
                </a:cubicBezTo>
                <a:cubicBezTo>
                  <a:pt x="13974" y="6032"/>
                  <a:pt x="13930" y="5877"/>
                  <a:pt x="13886" y="5682"/>
                </a:cubicBezTo>
                <a:cubicBezTo>
                  <a:pt x="13754" y="5760"/>
                  <a:pt x="13577" y="5838"/>
                  <a:pt x="13400" y="5877"/>
                </a:cubicBezTo>
                <a:cubicBezTo>
                  <a:pt x="13224" y="5916"/>
                  <a:pt x="13047" y="5994"/>
                  <a:pt x="12914" y="6032"/>
                </a:cubicBezTo>
                <a:cubicBezTo>
                  <a:pt x="12738" y="6071"/>
                  <a:pt x="12605" y="6149"/>
                  <a:pt x="12428" y="6188"/>
                </a:cubicBezTo>
                <a:cubicBezTo>
                  <a:pt x="12252" y="6266"/>
                  <a:pt x="12075" y="6344"/>
                  <a:pt x="11854" y="6422"/>
                </a:cubicBezTo>
                <a:close/>
                <a:moveTo>
                  <a:pt x="14284" y="13972"/>
                </a:moveTo>
                <a:cubicBezTo>
                  <a:pt x="14151" y="14050"/>
                  <a:pt x="13974" y="14166"/>
                  <a:pt x="13798" y="14244"/>
                </a:cubicBezTo>
                <a:cubicBezTo>
                  <a:pt x="13621" y="14322"/>
                  <a:pt x="13444" y="14400"/>
                  <a:pt x="13312" y="14517"/>
                </a:cubicBezTo>
                <a:cubicBezTo>
                  <a:pt x="13091" y="14595"/>
                  <a:pt x="12870" y="14711"/>
                  <a:pt x="12605" y="14867"/>
                </a:cubicBezTo>
                <a:cubicBezTo>
                  <a:pt x="12384" y="14984"/>
                  <a:pt x="12119" y="15101"/>
                  <a:pt x="11854" y="15217"/>
                </a:cubicBezTo>
                <a:cubicBezTo>
                  <a:pt x="12075" y="15295"/>
                  <a:pt x="12252" y="15373"/>
                  <a:pt x="12428" y="15412"/>
                </a:cubicBezTo>
                <a:cubicBezTo>
                  <a:pt x="12605" y="15490"/>
                  <a:pt x="12738" y="15529"/>
                  <a:pt x="12914" y="15568"/>
                </a:cubicBezTo>
                <a:cubicBezTo>
                  <a:pt x="13047" y="15645"/>
                  <a:pt x="13224" y="15684"/>
                  <a:pt x="13400" y="15762"/>
                </a:cubicBezTo>
                <a:cubicBezTo>
                  <a:pt x="13577" y="15801"/>
                  <a:pt x="13754" y="15879"/>
                  <a:pt x="13886" y="15918"/>
                </a:cubicBezTo>
                <a:cubicBezTo>
                  <a:pt x="13930" y="15762"/>
                  <a:pt x="13974" y="15606"/>
                  <a:pt x="14019" y="15451"/>
                </a:cubicBezTo>
                <a:cubicBezTo>
                  <a:pt x="14019" y="15295"/>
                  <a:pt x="14063" y="15139"/>
                  <a:pt x="14107" y="14984"/>
                </a:cubicBezTo>
                <a:cubicBezTo>
                  <a:pt x="14107" y="14789"/>
                  <a:pt x="14151" y="14634"/>
                  <a:pt x="14151" y="14478"/>
                </a:cubicBezTo>
                <a:cubicBezTo>
                  <a:pt x="14195" y="14283"/>
                  <a:pt x="14239" y="14128"/>
                  <a:pt x="14284" y="13972"/>
                </a:cubicBezTo>
                <a:close/>
                <a:moveTo>
                  <a:pt x="18215" y="4943"/>
                </a:moveTo>
                <a:cubicBezTo>
                  <a:pt x="17950" y="4943"/>
                  <a:pt x="17685" y="4943"/>
                  <a:pt x="17420" y="4943"/>
                </a:cubicBezTo>
                <a:cubicBezTo>
                  <a:pt x="17155" y="4982"/>
                  <a:pt x="16890" y="4982"/>
                  <a:pt x="16581" y="5021"/>
                </a:cubicBezTo>
                <a:cubicBezTo>
                  <a:pt x="16316" y="5098"/>
                  <a:pt x="16051" y="5176"/>
                  <a:pt x="15741" y="5215"/>
                </a:cubicBezTo>
                <a:cubicBezTo>
                  <a:pt x="15432" y="5254"/>
                  <a:pt x="15123" y="5332"/>
                  <a:pt x="14814" y="5449"/>
                </a:cubicBezTo>
                <a:cubicBezTo>
                  <a:pt x="14902" y="5643"/>
                  <a:pt x="14946" y="5877"/>
                  <a:pt x="14990" y="6110"/>
                </a:cubicBezTo>
                <a:cubicBezTo>
                  <a:pt x="15035" y="6344"/>
                  <a:pt x="15035" y="6577"/>
                  <a:pt x="15079" y="6811"/>
                </a:cubicBezTo>
                <a:cubicBezTo>
                  <a:pt x="15167" y="7044"/>
                  <a:pt x="15211" y="7278"/>
                  <a:pt x="15255" y="7550"/>
                </a:cubicBezTo>
                <a:cubicBezTo>
                  <a:pt x="15255" y="7784"/>
                  <a:pt x="15300" y="8056"/>
                  <a:pt x="15344" y="8290"/>
                </a:cubicBezTo>
                <a:cubicBezTo>
                  <a:pt x="15565" y="8445"/>
                  <a:pt x="15785" y="8601"/>
                  <a:pt x="16051" y="8757"/>
                </a:cubicBezTo>
                <a:cubicBezTo>
                  <a:pt x="16271" y="8912"/>
                  <a:pt x="16492" y="9068"/>
                  <a:pt x="16713" y="9224"/>
                </a:cubicBezTo>
                <a:cubicBezTo>
                  <a:pt x="16934" y="9418"/>
                  <a:pt x="17155" y="9574"/>
                  <a:pt x="17376" y="9730"/>
                </a:cubicBezTo>
                <a:cubicBezTo>
                  <a:pt x="17597" y="9885"/>
                  <a:pt x="17773" y="10041"/>
                  <a:pt x="17950" y="10197"/>
                </a:cubicBezTo>
                <a:cubicBezTo>
                  <a:pt x="18524" y="9730"/>
                  <a:pt x="18966" y="9263"/>
                  <a:pt x="19363" y="8796"/>
                </a:cubicBezTo>
                <a:cubicBezTo>
                  <a:pt x="19717" y="8368"/>
                  <a:pt x="20026" y="7939"/>
                  <a:pt x="20203" y="7511"/>
                </a:cubicBezTo>
                <a:cubicBezTo>
                  <a:pt x="20424" y="7161"/>
                  <a:pt x="20556" y="6811"/>
                  <a:pt x="20600" y="6461"/>
                </a:cubicBezTo>
                <a:cubicBezTo>
                  <a:pt x="20644" y="6149"/>
                  <a:pt x="20600" y="5877"/>
                  <a:pt x="20424" y="5643"/>
                </a:cubicBezTo>
                <a:cubicBezTo>
                  <a:pt x="20335" y="5526"/>
                  <a:pt x="20203" y="5371"/>
                  <a:pt x="20026" y="5293"/>
                </a:cubicBezTo>
                <a:cubicBezTo>
                  <a:pt x="19849" y="5176"/>
                  <a:pt x="19673" y="5098"/>
                  <a:pt x="19452" y="5021"/>
                </a:cubicBezTo>
                <a:cubicBezTo>
                  <a:pt x="19231" y="4982"/>
                  <a:pt x="19010" y="4982"/>
                  <a:pt x="18789" y="4943"/>
                </a:cubicBezTo>
                <a:cubicBezTo>
                  <a:pt x="18612" y="4943"/>
                  <a:pt x="18392" y="4943"/>
                  <a:pt x="18215" y="4943"/>
                </a:cubicBezTo>
                <a:close/>
                <a:moveTo>
                  <a:pt x="20424" y="15996"/>
                </a:moveTo>
                <a:cubicBezTo>
                  <a:pt x="20600" y="15762"/>
                  <a:pt x="20644" y="15490"/>
                  <a:pt x="20600" y="15178"/>
                </a:cubicBezTo>
                <a:cubicBezTo>
                  <a:pt x="20556" y="14867"/>
                  <a:pt x="20424" y="14517"/>
                  <a:pt x="20203" y="14089"/>
                </a:cubicBezTo>
                <a:cubicBezTo>
                  <a:pt x="20026" y="13699"/>
                  <a:pt x="19717" y="13271"/>
                  <a:pt x="19363" y="12804"/>
                </a:cubicBezTo>
                <a:cubicBezTo>
                  <a:pt x="18966" y="12376"/>
                  <a:pt x="18524" y="11909"/>
                  <a:pt x="17950" y="11403"/>
                </a:cubicBezTo>
                <a:cubicBezTo>
                  <a:pt x="17773" y="11598"/>
                  <a:pt x="17597" y="11754"/>
                  <a:pt x="17376" y="11909"/>
                </a:cubicBezTo>
                <a:cubicBezTo>
                  <a:pt x="17155" y="12065"/>
                  <a:pt x="16934" y="12221"/>
                  <a:pt x="16713" y="12376"/>
                </a:cubicBezTo>
                <a:cubicBezTo>
                  <a:pt x="16492" y="12571"/>
                  <a:pt x="16271" y="12726"/>
                  <a:pt x="16051" y="12882"/>
                </a:cubicBezTo>
                <a:cubicBezTo>
                  <a:pt x="15785" y="12999"/>
                  <a:pt x="15565" y="13194"/>
                  <a:pt x="15344" y="13349"/>
                </a:cubicBezTo>
                <a:cubicBezTo>
                  <a:pt x="15300" y="13583"/>
                  <a:pt x="15255" y="13816"/>
                  <a:pt x="15255" y="14089"/>
                </a:cubicBezTo>
                <a:cubicBezTo>
                  <a:pt x="15211" y="14322"/>
                  <a:pt x="15167" y="14595"/>
                  <a:pt x="15079" y="14828"/>
                </a:cubicBezTo>
                <a:cubicBezTo>
                  <a:pt x="15035" y="15062"/>
                  <a:pt x="15035" y="15295"/>
                  <a:pt x="14990" y="15529"/>
                </a:cubicBezTo>
                <a:cubicBezTo>
                  <a:pt x="14946" y="15762"/>
                  <a:pt x="14902" y="15996"/>
                  <a:pt x="14814" y="16190"/>
                </a:cubicBezTo>
                <a:cubicBezTo>
                  <a:pt x="15123" y="16268"/>
                  <a:pt x="15432" y="16346"/>
                  <a:pt x="15741" y="16424"/>
                </a:cubicBezTo>
                <a:cubicBezTo>
                  <a:pt x="16051" y="16463"/>
                  <a:pt x="16316" y="16502"/>
                  <a:pt x="16581" y="16579"/>
                </a:cubicBezTo>
                <a:cubicBezTo>
                  <a:pt x="16890" y="16618"/>
                  <a:pt x="17155" y="16657"/>
                  <a:pt x="17420" y="16657"/>
                </a:cubicBezTo>
                <a:cubicBezTo>
                  <a:pt x="17685" y="16696"/>
                  <a:pt x="17950" y="16696"/>
                  <a:pt x="18215" y="16696"/>
                </a:cubicBezTo>
                <a:cubicBezTo>
                  <a:pt x="18392" y="16696"/>
                  <a:pt x="18612" y="16696"/>
                  <a:pt x="18789" y="16657"/>
                </a:cubicBezTo>
                <a:cubicBezTo>
                  <a:pt x="19010" y="16657"/>
                  <a:pt x="19231" y="16618"/>
                  <a:pt x="19452" y="16579"/>
                </a:cubicBezTo>
                <a:cubicBezTo>
                  <a:pt x="19673" y="16502"/>
                  <a:pt x="19849" y="16424"/>
                  <a:pt x="20026" y="16346"/>
                </a:cubicBezTo>
                <a:cubicBezTo>
                  <a:pt x="20203" y="16229"/>
                  <a:pt x="20335" y="16112"/>
                  <a:pt x="20424" y="15996"/>
                </a:cubicBezTo>
                <a:close/>
                <a:moveTo>
                  <a:pt x="15432" y="9457"/>
                </a:moveTo>
                <a:cubicBezTo>
                  <a:pt x="15432" y="9691"/>
                  <a:pt x="15432" y="9924"/>
                  <a:pt x="15432" y="10119"/>
                </a:cubicBezTo>
                <a:cubicBezTo>
                  <a:pt x="15432" y="10352"/>
                  <a:pt x="15432" y="10586"/>
                  <a:pt x="15432" y="10819"/>
                </a:cubicBezTo>
                <a:cubicBezTo>
                  <a:pt x="15432" y="11053"/>
                  <a:pt x="15432" y="11286"/>
                  <a:pt x="15432" y="11481"/>
                </a:cubicBezTo>
                <a:cubicBezTo>
                  <a:pt x="15432" y="11715"/>
                  <a:pt x="15432" y="11948"/>
                  <a:pt x="15432" y="12182"/>
                </a:cubicBezTo>
                <a:cubicBezTo>
                  <a:pt x="15609" y="12065"/>
                  <a:pt x="15741" y="11987"/>
                  <a:pt x="15918" y="11831"/>
                </a:cubicBezTo>
                <a:cubicBezTo>
                  <a:pt x="16095" y="11715"/>
                  <a:pt x="16271" y="11637"/>
                  <a:pt x="16404" y="11520"/>
                </a:cubicBezTo>
                <a:cubicBezTo>
                  <a:pt x="16581" y="11403"/>
                  <a:pt x="16713" y="11248"/>
                  <a:pt x="16846" y="11131"/>
                </a:cubicBezTo>
                <a:cubicBezTo>
                  <a:pt x="16978" y="11014"/>
                  <a:pt x="17111" y="10897"/>
                  <a:pt x="17287" y="10819"/>
                </a:cubicBezTo>
                <a:cubicBezTo>
                  <a:pt x="17111" y="10703"/>
                  <a:pt x="16978" y="10586"/>
                  <a:pt x="16846" y="10469"/>
                </a:cubicBezTo>
                <a:cubicBezTo>
                  <a:pt x="16713" y="10352"/>
                  <a:pt x="16581" y="10236"/>
                  <a:pt x="16404" y="10119"/>
                </a:cubicBezTo>
                <a:cubicBezTo>
                  <a:pt x="16271" y="10002"/>
                  <a:pt x="16095" y="9885"/>
                  <a:pt x="15918" y="9769"/>
                </a:cubicBezTo>
                <a:cubicBezTo>
                  <a:pt x="15741" y="9652"/>
                  <a:pt x="15609" y="9535"/>
                  <a:pt x="15432" y="9457"/>
                </a:cubicBez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69" name="Google Shape;169;p16"/>
          <p:cNvSpPr txBox="1"/>
          <p:nvPr/>
        </p:nvSpPr>
        <p:spPr>
          <a:xfrm>
            <a:off x="7649200" y="50416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17"/>
          <p:cNvPicPr preferRelativeResize="0"/>
          <p:nvPr/>
        </p:nvPicPr>
        <p:blipFill>
          <a:blip r:embed="rId3">
            <a:alphaModFix/>
          </a:blip>
          <a:stretch>
            <a:fillRect/>
          </a:stretch>
        </p:blipFill>
        <p:spPr>
          <a:xfrm>
            <a:off x="1291025" y="1903450"/>
            <a:ext cx="5647549" cy="3373850"/>
          </a:xfrm>
          <a:prstGeom prst="rect">
            <a:avLst/>
          </a:prstGeom>
          <a:noFill/>
          <a:ln>
            <a:noFill/>
          </a:ln>
        </p:spPr>
      </p:pic>
      <p:sp>
        <p:nvSpPr>
          <p:cNvPr id="175" name="Google Shape;175;p17"/>
          <p:cNvSpPr/>
          <p:nvPr/>
        </p:nvSpPr>
        <p:spPr>
          <a:xfrm>
            <a:off x="3720375" y="611875"/>
            <a:ext cx="609600" cy="5907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1327475" y="602425"/>
            <a:ext cx="632100" cy="5907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32375" y="1345375"/>
            <a:ext cx="31857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HIPAA</a:t>
            </a:r>
            <a:br>
              <a:rPr lang="en-US" sz="1000">
                <a:solidFill>
                  <a:srgbClr val="434343"/>
                </a:solidFill>
                <a:latin typeface="Open Sans"/>
                <a:ea typeface="Open Sans"/>
                <a:cs typeface="Open Sans"/>
                <a:sym typeface="Open Sans"/>
              </a:rPr>
            </a:br>
            <a:r>
              <a:rPr lang="en-US" sz="1000">
                <a:solidFill>
                  <a:srgbClr val="434343"/>
                </a:solidFill>
                <a:latin typeface="Open Sans"/>
                <a:ea typeface="Open Sans"/>
                <a:cs typeface="Open Sans"/>
                <a:sym typeface="Open Sans"/>
              </a:rPr>
              <a:t>compliant</a:t>
            </a:r>
            <a:endParaRPr sz="1000">
              <a:solidFill>
                <a:srgbClr val="434343"/>
              </a:solidFill>
              <a:latin typeface="Open Sans"/>
              <a:ea typeface="Open Sans"/>
              <a:cs typeface="Open Sans"/>
              <a:sym typeface="Open Sans"/>
            </a:endParaRPr>
          </a:p>
        </p:txBody>
      </p:sp>
      <p:sp>
        <p:nvSpPr>
          <p:cNvPr id="178" name="Google Shape;178;p17"/>
          <p:cNvSpPr/>
          <p:nvPr/>
        </p:nvSpPr>
        <p:spPr>
          <a:xfrm>
            <a:off x="2578588" y="1319750"/>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Complete framework from data</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migration to building a data lake</a:t>
            </a:r>
            <a:endParaRPr sz="1000">
              <a:solidFill>
                <a:srgbClr val="434343"/>
              </a:solidFill>
              <a:latin typeface="Open Sans"/>
              <a:ea typeface="Open Sans"/>
              <a:cs typeface="Open Sans"/>
              <a:sym typeface="Open Sans"/>
            </a:endParaRPr>
          </a:p>
        </p:txBody>
      </p:sp>
      <p:sp>
        <p:nvSpPr>
          <p:cNvPr id="179" name="Google Shape;179;p17"/>
          <p:cNvSpPr/>
          <p:nvPr/>
        </p:nvSpPr>
        <p:spPr>
          <a:xfrm>
            <a:off x="6149375" y="611863"/>
            <a:ext cx="585000" cy="5907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4956075" y="1340650"/>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QA features verify</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completion</a:t>
            </a:r>
            <a:endParaRPr sz="1000">
              <a:solidFill>
                <a:srgbClr val="434343"/>
              </a:solidFill>
              <a:latin typeface="Open Sans"/>
              <a:ea typeface="Open Sans"/>
              <a:cs typeface="Open Sans"/>
              <a:sym typeface="Open Sans"/>
            </a:endParaRPr>
          </a:p>
        </p:txBody>
      </p:sp>
      <p:cxnSp>
        <p:nvCxnSpPr>
          <p:cNvPr id="181" name="Google Shape;181;p17"/>
          <p:cNvCxnSpPr/>
          <p:nvPr/>
        </p:nvCxnSpPr>
        <p:spPr>
          <a:xfrm>
            <a:off x="298950" y="1792825"/>
            <a:ext cx="7631700" cy="0"/>
          </a:xfrm>
          <a:prstGeom prst="straightConnector1">
            <a:avLst/>
          </a:prstGeom>
          <a:noFill/>
          <a:ln cap="flat" cmpd="sng" w="9525">
            <a:solidFill>
              <a:srgbClr val="FEBC11"/>
            </a:solidFill>
            <a:prstDash val="solid"/>
            <a:round/>
            <a:headEnd len="med" w="med" type="none"/>
            <a:tailEnd len="med" w="med" type="none"/>
          </a:ln>
        </p:spPr>
      </p:cxnSp>
      <p:sp>
        <p:nvSpPr>
          <p:cNvPr id="182" name="Google Shape;182;p17"/>
          <p:cNvSpPr/>
          <p:nvPr/>
        </p:nvSpPr>
        <p:spPr>
          <a:xfrm>
            <a:off x="3900438" y="761259"/>
            <a:ext cx="308070" cy="273024"/>
          </a:xfrm>
          <a:custGeom>
            <a:rect b="b" l="l" r="r" t="t"/>
            <a:pathLst>
              <a:path extrusionOk="0" h="21600" w="21600">
                <a:moveTo>
                  <a:pt x="21600" y="5482"/>
                </a:moveTo>
                <a:cubicBezTo>
                  <a:pt x="17752" y="8241"/>
                  <a:pt x="17752" y="8241"/>
                  <a:pt x="17752" y="8241"/>
                </a:cubicBezTo>
                <a:cubicBezTo>
                  <a:pt x="17752" y="21600"/>
                  <a:pt x="17752" y="21600"/>
                  <a:pt x="17752" y="21600"/>
                </a:cubicBezTo>
                <a:cubicBezTo>
                  <a:pt x="0" y="21600"/>
                  <a:pt x="0" y="21600"/>
                  <a:pt x="0" y="21600"/>
                </a:cubicBezTo>
                <a:cubicBezTo>
                  <a:pt x="0" y="3049"/>
                  <a:pt x="0" y="3049"/>
                  <a:pt x="0" y="3049"/>
                </a:cubicBezTo>
                <a:cubicBezTo>
                  <a:pt x="13868" y="3049"/>
                  <a:pt x="13868" y="3049"/>
                  <a:pt x="13868" y="3049"/>
                </a:cubicBezTo>
                <a:cubicBezTo>
                  <a:pt x="13868" y="0"/>
                  <a:pt x="13868" y="0"/>
                  <a:pt x="13868" y="0"/>
                </a:cubicBezTo>
                <a:lnTo>
                  <a:pt x="21600" y="5482"/>
                </a:lnTo>
                <a:close/>
                <a:moveTo>
                  <a:pt x="16954" y="20874"/>
                </a:moveTo>
                <a:cubicBezTo>
                  <a:pt x="16954" y="8749"/>
                  <a:pt x="16954" y="8749"/>
                  <a:pt x="16954" y="8749"/>
                </a:cubicBezTo>
                <a:cubicBezTo>
                  <a:pt x="13868" y="10927"/>
                  <a:pt x="13868" y="10927"/>
                  <a:pt x="13868" y="10927"/>
                </a:cubicBezTo>
                <a:cubicBezTo>
                  <a:pt x="13868" y="7297"/>
                  <a:pt x="13868" y="7297"/>
                  <a:pt x="13868" y="7297"/>
                </a:cubicBezTo>
                <a:cubicBezTo>
                  <a:pt x="13799" y="7261"/>
                  <a:pt x="13695" y="7261"/>
                  <a:pt x="13556" y="7261"/>
                </a:cubicBezTo>
                <a:cubicBezTo>
                  <a:pt x="13452" y="7261"/>
                  <a:pt x="13314" y="7261"/>
                  <a:pt x="13210" y="7261"/>
                </a:cubicBezTo>
                <a:cubicBezTo>
                  <a:pt x="12724" y="7261"/>
                  <a:pt x="12135" y="7297"/>
                  <a:pt x="11407" y="7369"/>
                </a:cubicBezTo>
                <a:cubicBezTo>
                  <a:pt x="10713" y="7478"/>
                  <a:pt x="9985" y="7696"/>
                  <a:pt x="9257" y="7987"/>
                </a:cubicBezTo>
                <a:cubicBezTo>
                  <a:pt x="8529" y="8350"/>
                  <a:pt x="7801" y="8822"/>
                  <a:pt x="7108" y="9439"/>
                </a:cubicBezTo>
                <a:cubicBezTo>
                  <a:pt x="6414" y="10056"/>
                  <a:pt x="5825" y="10854"/>
                  <a:pt x="5374" y="11871"/>
                </a:cubicBezTo>
                <a:cubicBezTo>
                  <a:pt x="5374" y="11072"/>
                  <a:pt x="5478" y="10237"/>
                  <a:pt x="5721" y="9439"/>
                </a:cubicBezTo>
                <a:cubicBezTo>
                  <a:pt x="5929" y="8640"/>
                  <a:pt x="6206" y="7878"/>
                  <a:pt x="6622" y="7152"/>
                </a:cubicBezTo>
                <a:cubicBezTo>
                  <a:pt x="7038" y="6462"/>
                  <a:pt x="7524" y="5845"/>
                  <a:pt x="8113" y="5264"/>
                </a:cubicBezTo>
                <a:cubicBezTo>
                  <a:pt x="8702" y="4683"/>
                  <a:pt x="9361" y="4247"/>
                  <a:pt x="10124" y="3884"/>
                </a:cubicBezTo>
                <a:cubicBezTo>
                  <a:pt x="797" y="3884"/>
                  <a:pt x="797" y="3884"/>
                  <a:pt x="797" y="3884"/>
                </a:cubicBezTo>
                <a:cubicBezTo>
                  <a:pt x="797" y="20874"/>
                  <a:pt x="797" y="20874"/>
                  <a:pt x="797" y="20874"/>
                </a:cubicBezTo>
                <a:lnTo>
                  <a:pt x="16954" y="20874"/>
                </a:lnTo>
                <a:close/>
                <a:moveTo>
                  <a:pt x="14631" y="1561"/>
                </a:moveTo>
                <a:cubicBezTo>
                  <a:pt x="14631" y="3086"/>
                  <a:pt x="14631" y="3086"/>
                  <a:pt x="14631" y="3086"/>
                </a:cubicBezTo>
                <a:cubicBezTo>
                  <a:pt x="14631" y="3122"/>
                  <a:pt x="14631" y="3122"/>
                  <a:pt x="14631" y="3122"/>
                </a:cubicBezTo>
                <a:cubicBezTo>
                  <a:pt x="14631" y="3884"/>
                  <a:pt x="14631" y="3884"/>
                  <a:pt x="14631" y="3884"/>
                </a:cubicBezTo>
                <a:cubicBezTo>
                  <a:pt x="13868" y="3884"/>
                  <a:pt x="13868" y="3884"/>
                  <a:pt x="13868" y="3884"/>
                </a:cubicBezTo>
                <a:cubicBezTo>
                  <a:pt x="13834" y="3884"/>
                  <a:pt x="13834" y="3884"/>
                  <a:pt x="13834" y="3884"/>
                </a:cubicBezTo>
                <a:cubicBezTo>
                  <a:pt x="13799" y="3884"/>
                  <a:pt x="13799" y="3884"/>
                  <a:pt x="13799" y="3884"/>
                </a:cubicBezTo>
                <a:cubicBezTo>
                  <a:pt x="12898" y="3884"/>
                  <a:pt x="12065" y="4030"/>
                  <a:pt x="11337" y="4284"/>
                </a:cubicBezTo>
                <a:cubicBezTo>
                  <a:pt x="10575" y="4538"/>
                  <a:pt x="9916" y="4865"/>
                  <a:pt x="9326" y="5264"/>
                </a:cubicBezTo>
                <a:cubicBezTo>
                  <a:pt x="8702" y="5699"/>
                  <a:pt x="8217" y="6208"/>
                  <a:pt x="7766" y="6789"/>
                </a:cubicBezTo>
                <a:cubicBezTo>
                  <a:pt x="7350" y="7369"/>
                  <a:pt x="7004" y="7987"/>
                  <a:pt x="6726" y="8676"/>
                </a:cubicBezTo>
                <a:cubicBezTo>
                  <a:pt x="7316" y="8204"/>
                  <a:pt x="7905" y="7805"/>
                  <a:pt x="8494" y="7515"/>
                </a:cubicBezTo>
                <a:cubicBezTo>
                  <a:pt x="9118" y="7261"/>
                  <a:pt x="9708" y="7043"/>
                  <a:pt x="10263" y="6861"/>
                </a:cubicBezTo>
                <a:cubicBezTo>
                  <a:pt x="10852" y="6716"/>
                  <a:pt x="11407" y="6607"/>
                  <a:pt x="11927" y="6571"/>
                </a:cubicBezTo>
                <a:cubicBezTo>
                  <a:pt x="12412" y="6498"/>
                  <a:pt x="12828" y="6498"/>
                  <a:pt x="13210" y="6498"/>
                </a:cubicBezTo>
                <a:cubicBezTo>
                  <a:pt x="13244" y="6498"/>
                  <a:pt x="13244" y="6498"/>
                  <a:pt x="13279" y="6498"/>
                </a:cubicBezTo>
                <a:cubicBezTo>
                  <a:pt x="14631" y="6498"/>
                  <a:pt x="14631" y="6498"/>
                  <a:pt x="14631" y="6498"/>
                </a:cubicBezTo>
                <a:cubicBezTo>
                  <a:pt x="14631" y="7297"/>
                  <a:pt x="14631" y="7297"/>
                  <a:pt x="14631" y="7297"/>
                </a:cubicBezTo>
                <a:cubicBezTo>
                  <a:pt x="14631" y="9402"/>
                  <a:pt x="14631" y="9402"/>
                  <a:pt x="14631" y="9402"/>
                </a:cubicBezTo>
                <a:cubicBezTo>
                  <a:pt x="20213" y="5482"/>
                  <a:pt x="20213" y="5482"/>
                  <a:pt x="20213" y="5482"/>
                </a:cubicBezTo>
                <a:lnTo>
                  <a:pt x="14631" y="1561"/>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83" name="Google Shape;183;p17"/>
          <p:cNvSpPr/>
          <p:nvPr/>
        </p:nvSpPr>
        <p:spPr>
          <a:xfrm>
            <a:off x="6287838" y="743738"/>
            <a:ext cx="308070" cy="308070"/>
          </a:xfrm>
          <a:custGeom>
            <a:rect b="b" l="l" r="r" t="t"/>
            <a:pathLst>
              <a:path extrusionOk="0" h="21600" w="21600">
                <a:moveTo>
                  <a:pt x="10819" y="0"/>
                </a:moveTo>
                <a:cubicBezTo>
                  <a:pt x="12298" y="0"/>
                  <a:pt x="13699" y="272"/>
                  <a:pt x="15023" y="817"/>
                </a:cubicBezTo>
                <a:cubicBezTo>
                  <a:pt x="16346" y="1401"/>
                  <a:pt x="17475" y="2141"/>
                  <a:pt x="18448" y="3152"/>
                </a:cubicBezTo>
                <a:cubicBezTo>
                  <a:pt x="19421" y="4125"/>
                  <a:pt x="20199" y="5254"/>
                  <a:pt x="20783" y="6577"/>
                </a:cubicBezTo>
                <a:cubicBezTo>
                  <a:pt x="21328" y="7901"/>
                  <a:pt x="21600" y="9302"/>
                  <a:pt x="21600" y="10781"/>
                </a:cubicBezTo>
                <a:cubicBezTo>
                  <a:pt x="21600" y="12259"/>
                  <a:pt x="21328" y="13661"/>
                  <a:pt x="20783" y="14984"/>
                </a:cubicBezTo>
                <a:cubicBezTo>
                  <a:pt x="20199" y="16307"/>
                  <a:pt x="19421" y="17475"/>
                  <a:pt x="18448" y="18448"/>
                </a:cubicBezTo>
                <a:cubicBezTo>
                  <a:pt x="17475" y="19421"/>
                  <a:pt x="16346" y="20199"/>
                  <a:pt x="15023" y="20744"/>
                </a:cubicBezTo>
                <a:cubicBezTo>
                  <a:pt x="13699" y="21289"/>
                  <a:pt x="12298" y="21600"/>
                  <a:pt x="10819" y="21600"/>
                </a:cubicBezTo>
                <a:cubicBezTo>
                  <a:pt x="9302" y="21600"/>
                  <a:pt x="7901" y="21289"/>
                  <a:pt x="6616" y="20744"/>
                </a:cubicBezTo>
                <a:cubicBezTo>
                  <a:pt x="5293" y="20199"/>
                  <a:pt x="4125" y="19421"/>
                  <a:pt x="3152" y="18448"/>
                </a:cubicBezTo>
                <a:cubicBezTo>
                  <a:pt x="2179" y="17475"/>
                  <a:pt x="1401" y="16307"/>
                  <a:pt x="856" y="14984"/>
                </a:cubicBezTo>
                <a:cubicBezTo>
                  <a:pt x="272" y="13661"/>
                  <a:pt x="0" y="12259"/>
                  <a:pt x="0" y="10781"/>
                </a:cubicBezTo>
                <a:cubicBezTo>
                  <a:pt x="0" y="9302"/>
                  <a:pt x="272" y="7901"/>
                  <a:pt x="856" y="6577"/>
                </a:cubicBezTo>
                <a:cubicBezTo>
                  <a:pt x="1401" y="5254"/>
                  <a:pt x="2179" y="4125"/>
                  <a:pt x="3152" y="3152"/>
                </a:cubicBezTo>
                <a:cubicBezTo>
                  <a:pt x="4125" y="2141"/>
                  <a:pt x="5293" y="1401"/>
                  <a:pt x="6616" y="817"/>
                </a:cubicBezTo>
                <a:cubicBezTo>
                  <a:pt x="7901" y="272"/>
                  <a:pt x="9302" y="0"/>
                  <a:pt x="10819" y="0"/>
                </a:cubicBezTo>
                <a:close/>
                <a:moveTo>
                  <a:pt x="10819" y="20705"/>
                </a:moveTo>
                <a:cubicBezTo>
                  <a:pt x="12182" y="20705"/>
                  <a:pt x="13466" y="20471"/>
                  <a:pt x="14672" y="19926"/>
                </a:cubicBezTo>
                <a:cubicBezTo>
                  <a:pt x="15879" y="19421"/>
                  <a:pt x="16930" y="18720"/>
                  <a:pt x="17864" y="17825"/>
                </a:cubicBezTo>
                <a:cubicBezTo>
                  <a:pt x="18720" y="16930"/>
                  <a:pt x="19421" y="15879"/>
                  <a:pt x="19965" y="14672"/>
                </a:cubicBezTo>
                <a:cubicBezTo>
                  <a:pt x="20471" y="13466"/>
                  <a:pt x="20744" y="12182"/>
                  <a:pt x="20744" y="10781"/>
                </a:cubicBezTo>
                <a:cubicBezTo>
                  <a:pt x="20744" y="9418"/>
                  <a:pt x="20471" y="8095"/>
                  <a:pt x="19965" y="6928"/>
                </a:cubicBezTo>
                <a:cubicBezTo>
                  <a:pt x="19421" y="5721"/>
                  <a:pt x="18720" y="4670"/>
                  <a:pt x="17864" y="3736"/>
                </a:cubicBezTo>
                <a:cubicBezTo>
                  <a:pt x="16930" y="2880"/>
                  <a:pt x="15879" y="2179"/>
                  <a:pt x="14672" y="1635"/>
                </a:cubicBezTo>
                <a:cubicBezTo>
                  <a:pt x="13466" y="1129"/>
                  <a:pt x="12182" y="856"/>
                  <a:pt x="10819" y="856"/>
                </a:cubicBezTo>
                <a:cubicBezTo>
                  <a:pt x="9418" y="856"/>
                  <a:pt x="8134" y="1129"/>
                  <a:pt x="6928" y="1635"/>
                </a:cubicBezTo>
                <a:cubicBezTo>
                  <a:pt x="5721" y="2179"/>
                  <a:pt x="4670" y="2880"/>
                  <a:pt x="3775" y="3736"/>
                </a:cubicBezTo>
                <a:cubicBezTo>
                  <a:pt x="2880" y="4670"/>
                  <a:pt x="2179" y="5721"/>
                  <a:pt x="1674" y="6928"/>
                </a:cubicBezTo>
                <a:cubicBezTo>
                  <a:pt x="1129" y="8095"/>
                  <a:pt x="856" y="9418"/>
                  <a:pt x="856" y="10781"/>
                </a:cubicBezTo>
                <a:cubicBezTo>
                  <a:pt x="856" y="12182"/>
                  <a:pt x="1129" y="13466"/>
                  <a:pt x="1674" y="14672"/>
                </a:cubicBezTo>
                <a:cubicBezTo>
                  <a:pt x="2179" y="15879"/>
                  <a:pt x="2880" y="16930"/>
                  <a:pt x="3775" y="17825"/>
                </a:cubicBezTo>
                <a:cubicBezTo>
                  <a:pt x="4670" y="18720"/>
                  <a:pt x="5721" y="19421"/>
                  <a:pt x="6928" y="19926"/>
                </a:cubicBezTo>
                <a:cubicBezTo>
                  <a:pt x="8134" y="20471"/>
                  <a:pt x="9418" y="20705"/>
                  <a:pt x="10819" y="20705"/>
                </a:cubicBezTo>
                <a:close/>
                <a:moveTo>
                  <a:pt x="16229" y="6928"/>
                </a:moveTo>
                <a:cubicBezTo>
                  <a:pt x="16346" y="6811"/>
                  <a:pt x="16463" y="6733"/>
                  <a:pt x="16657" y="6733"/>
                </a:cubicBezTo>
                <a:cubicBezTo>
                  <a:pt x="16852" y="6733"/>
                  <a:pt x="17008" y="6811"/>
                  <a:pt x="17124" y="6928"/>
                </a:cubicBezTo>
                <a:cubicBezTo>
                  <a:pt x="17241" y="7083"/>
                  <a:pt x="17280" y="7239"/>
                  <a:pt x="17280" y="7434"/>
                </a:cubicBezTo>
                <a:cubicBezTo>
                  <a:pt x="17280" y="7589"/>
                  <a:pt x="17241" y="7745"/>
                  <a:pt x="17085" y="7862"/>
                </a:cubicBezTo>
                <a:cubicBezTo>
                  <a:pt x="9691" y="15062"/>
                  <a:pt x="9691" y="15062"/>
                  <a:pt x="9691" y="15062"/>
                </a:cubicBezTo>
                <a:cubicBezTo>
                  <a:pt x="9652" y="15101"/>
                  <a:pt x="9613" y="15139"/>
                  <a:pt x="9496" y="15178"/>
                </a:cubicBezTo>
                <a:cubicBezTo>
                  <a:pt x="9418" y="15178"/>
                  <a:pt x="9341" y="15178"/>
                  <a:pt x="9302" y="15178"/>
                </a:cubicBezTo>
                <a:cubicBezTo>
                  <a:pt x="9185" y="15178"/>
                  <a:pt x="9107" y="15178"/>
                  <a:pt x="8990" y="15178"/>
                </a:cubicBezTo>
                <a:cubicBezTo>
                  <a:pt x="8912" y="15139"/>
                  <a:pt x="8874" y="15101"/>
                  <a:pt x="8835" y="15062"/>
                </a:cubicBezTo>
                <a:cubicBezTo>
                  <a:pt x="5955" y="12143"/>
                  <a:pt x="5955" y="12143"/>
                  <a:pt x="5955" y="12143"/>
                </a:cubicBezTo>
                <a:cubicBezTo>
                  <a:pt x="5799" y="12026"/>
                  <a:pt x="5721" y="11870"/>
                  <a:pt x="5721" y="11676"/>
                </a:cubicBezTo>
                <a:cubicBezTo>
                  <a:pt x="5721" y="11481"/>
                  <a:pt x="5799" y="11325"/>
                  <a:pt x="5955" y="11248"/>
                </a:cubicBezTo>
                <a:cubicBezTo>
                  <a:pt x="6032" y="11092"/>
                  <a:pt x="6188" y="11053"/>
                  <a:pt x="6383" y="11053"/>
                </a:cubicBezTo>
                <a:cubicBezTo>
                  <a:pt x="6538" y="11053"/>
                  <a:pt x="6733" y="11092"/>
                  <a:pt x="6850" y="11248"/>
                </a:cubicBezTo>
                <a:cubicBezTo>
                  <a:pt x="9302" y="13661"/>
                  <a:pt x="9302" y="13661"/>
                  <a:pt x="9302" y="13661"/>
                </a:cubicBezTo>
                <a:lnTo>
                  <a:pt x="16229" y="6928"/>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84" name="Google Shape;184;p17"/>
          <p:cNvSpPr/>
          <p:nvPr/>
        </p:nvSpPr>
        <p:spPr>
          <a:xfrm>
            <a:off x="1494392" y="740714"/>
            <a:ext cx="308070" cy="314118"/>
          </a:xfrm>
          <a:custGeom>
            <a:rect b="b" l="l" r="r" t="t"/>
            <a:pathLst>
              <a:path extrusionOk="0" h="21600" w="21600">
                <a:moveTo>
                  <a:pt x="10819" y="0"/>
                </a:moveTo>
                <a:cubicBezTo>
                  <a:pt x="12298" y="0"/>
                  <a:pt x="13699" y="311"/>
                  <a:pt x="15023" y="856"/>
                </a:cubicBezTo>
                <a:cubicBezTo>
                  <a:pt x="16346" y="1401"/>
                  <a:pt x="17475" y="2179"/>
                  <a:pt x="18448" y="3152"/>
                </a:cubicBezTo>
                <a:cubicBezTo>
                  <a:pt x="19421" y="4125"/>
                  <a:pt x="20199" y="5293"/>
                  <a:pt x="20783" y="6616"/>
                </a:cubicBezTo>
                <a:cubicBezTo>
                  <a:pt x="21328" y="7939"/>
                  <a:pt x="21600" y="9341"/>
                  <a:pt x="21600" y="10819"/>
                </a:cubicBezTo>
                <a:cubicBezTo>
                  <a:pt x="21600" y="12298"/>
                  <a:pt x="21328" y="13699"/>
                  <a:pt x="20783" y="15023"/>
                </a:cubicBezTo>
                <a:cubicBezTo>
                  <a:pt x="20199" y="16346"/>
                  <a:pt x="19421" y="17475"/>
                  <a:pt x="18448" y="18448"/>
                </a:cubicBezTo>
                <a:cubicBezTo>
                  <a:pt x="17475" y="19459"/>
                  <a:pt x="16346" y="20199"/>
                  <a:pt x="15023" y="20783"/>
                </a:cubicBezTo>
                <a:cubicBezTo>
                  <a:pt x="13699" y="21328"/>
                  <a:pt x="12298" y="21600"/>
                  <a:pt x="10819" y="21600"/>
                </a:cubicBezTo>
                <a:cubicBezTo>
                  <a:pt x="9302" y="21600"/>
                  <a:pt x="7901" y="21328"/>
                  <a:pt x="6616" y="20783"/>
                </a:cubicBezTo>
                <a:cubicBezTo>
                  <a:pt x="5293" y="20199"/>
                  <a:pt x="4125" y="19459"/>
                  <a:pt x="3152" y="18448"/>
                </a:cubicBezTo>
                <a:cubicBezTo>
                  <a:pt x="2179" y="17475"/>
                  <a:pt x="1401" y="16346"/>
                  <a:pt x="856" y="15023"/>
                </a:cubicBezTo>
                <a:cubicBezTo>
                  <a:pt x="272" y="13699"/>
                  <a:pt x="0" y="12298"/>
                  <a:pt x="0" y="10819"/>
                </a:cubicBezTo>
                <a:cubicBezTo>
                  <a:pt x="0" y="9341"/>
                  <a:pt x="272" y="7939"/>
                  <a:pt x="856" y="6616"/>
                </a:cubicBezTo>
                <a:cubicBezTo>
                  <a:pt x="1401" y="5293"/>
                  <a:pt x="2179" y="4125"/>
                  <a:pt x="3152" y="3152"/>
                </a:cubicBezTo>
                <a:cubicBezTo>
                  <a:pt x="4125" y="2179"/>
                  <a:pt x="5293" y="1401"/>
                  <a:pt x="6616" y="856"/>
                </a:cubicBezTo>
                <a:cubicBezTo>
                  <a:pt x="7901" y="311"/>
                  <a:pt x="9302" y="0"/>
                  <a:pt x="10819" y="0"/>
                </a:cubicBezTo>
                <a:close/>
                <a:moveTo>
                  <a:pt x="10819" y="20744"/>
                </a:moveTo>
                <a:cubicBezTo>
                  <a:pt x="12182" y="20744"/>
                  <a:pt x="13466" y="20471"/>
                  <a:pt x="14672" y="19965"/>
                </a:cubicBezTo>
                <a:cubicBezTo>
                  <a:pt x="15879" y="19421"/>
                  <a:pt x="16930" y="18720"/>
                  <a:pt x="17864" y="17864"/>
                </a:cubicBezTo>
                <a:cubicBezTo>
                  <a:pt x="18720" y="16930"/>
                  <a:pt x="19421" y="15879"/>
                  <a:pt x="19965" y="14672"/>
                </a:cubicBezTo>
                <a:cubicBezTo>
                  <a:pt x="20471" y="13505"/>
                  <a:pt x="20744" y="12182"/>
                  <a:pt x="20744" y="10819"/>
                </a:cubicBezTo>
                <a:cubicBezTo>
                  <a:pt x="20744" y="9418"/>
                  <a:pt x="20471" y="8134"/>
                  <a:pt x="19965" y="6928"/>
                </a:cubicBezTo>
                <a:cubicBezTo>
                  <a:pt x="19421" y="5721"/>
                  <a:pt x="18720" y="4670"/>
                  <a:pt x="17864" y="3775"/>
                </a:cubicBezTo>
                <a:cubicBezTo>
                  <a:pt x="16930" y="2880"/>
                  <a:pt x="15879" y="2179"/>
                  <a:pt x="14672" y="1674"/>
                </a:cubicBezTo>
                <a:cubicBezTo>
                  <a:pt x="13466" y="1129"/>
                  <a:pt x="12182" y="895"/>
                  <a:pt x="10819" y="895"/>
                </a:cubicBezTo>
                <a:cubicBezTo>
                  <a:pt x="9418" y="895"/>
                  <a:pt x="8134" y="1129"/>
                  <a:pt x="6928" y="1674"/>
                </a:cubicBezTo>
                <a:cubicBezTo>
                  <a:pt x="5721" y="2179"/>
                  <a:pt x="4670" y="2880"/>
                  <a:pt x="3775" y="3775"/>
                </a:cubicBezTo>
                <a:cubicBezTo>
                  <a:pt x="2880" y="4670"/>
                  <a:pt x="2179" y="5721"/>
                  <a:pt x="1674" y="6928"/>
                </a:cubicBezTo>
                <a:cubicBezTo>
                  <a:pt x="1129" y="8134"/>
                  <a:pt x="856" y="9418"/>
                  <a:pt x="856" y="10819"/>
                </a:cubicBezTo>
                <a:cubicBezTo>
                  <a:pt x="856" y="12182"/>
                  <a:pt x="1129" y="13505"/>
                  <a:pt x="1674" y="14672"/>
                </a:cubicBezTo>
                <a:cubicBezTo>
                  <a:pt x="2179" y="15879"/>
                  <a:pt x="2880" y="16930"/>
                  <a:pt x="3775" y="17864"/>
                </a:cubicBezTo>
                <a:cubicBezTo>
                  <a:pt x="4670" y="18720"/>
                  <a:pt x="5721" y="19421"/>
                  <a:pt x="6928" y="19965"/>
                </a:cubicBezTo>
                <a:cubicBezTo>
                  <a:pt x="8134" y="20471"/>
                  <a:pt x="9418" y="20744"/>
                  <a:pt x="10819" y="20744"/>
                </a:cubicBezTo>
                <a:close/>
                <a:moveTo>
                  <a:pt x="11248" y="10352"/>
                </a:moveTo>
                <a:cubicBezTo>
                  <a:pt x="17280" y="10352"/>
                  <a:pt x="17280" y="10352"/>
                  <a:pt x="17280" y="10352"/>
                </a:cubicBezTo>
                <a:cubicBezTo>
                  <a:pt x="17280" y="11286"/>
                  <a:pt x="17280" y="11286"/>
                  <a:pt x="17280" y="11286"/>
                </a:cubicBezTo>
                <a:cubicBezTo>
                  <a:pt x="11248" y="11286"/>
                  <a:pt x="11248" y="11286"/>
                  <a:pt x="11248" y="11286"/>
                </a:cubicBezTo>
                <a:cubicBezTo>
                  <a:pt x="11248" y="17241"/>
                  <a:pt x="11248" y="17241"/>
                  <a:pt x="11248" y="17241"/>
                </a:cubicBezTo>
                <a:cubicBezTo>
                  <a:pt x="10352" y="17241"/>
                  <a:pt x="10352" y="17241"/>
                  <a:pt x="10352" y="17241"/>
                </a:cubicBezTo>
                <a:cubicBezTo>
                  <a:pt x="10352" y="11286"/>
                  <a:pt x="10352" y="11286"/>
                  <a:pt x="10352" y="11286"/>
                </a:cubicBezTo>
                <a:cubicBezTo>
                  <a:pt x="4359" y="11286"/>
                  <a:pt x="4359" y="11286"/>
                  <a:pt x="4359" y="11286"/>
                </a:cubicBezTo>
                <a:cubicBezTo>
                  <a:pt x="4359" y="10352"/>
                  <a:pt x="4359" y="10352"/>
                  <a:pt x="4359" y="10352"/>
                </a:cubicBezTo>
                <a:cubicBezTo>
                  <a:pt x="10352" y="10352"/>
                  <a:pt x="10352" y="10352"/>
                  <a:pt x="10352" y="10352"/>
                </a:cubicBezTo>
                <a:cubicBezTo>
                  <a:pt x="10352" y="4320"/>
                  <a:pt x="10352" y="4320"/>
                  <a:pt x="10352" y="4320"/>
                </a:cubicBezTo>
                <a:cubicBezTo>
                  <a:pt x="11248" y="4320"/>
                  <a:pt x="11248" y="4320"/>
                  <a:pt x="11248" y="4320"/>
                </a:cubicBezTo>
                <a:lnTo>
                  <a:pt x="11248" y="1035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85" name="Google Shape;185;p17"/>
          <p:cNvSpPr txBox="1"/>
          <p:nvPr/>
        </p:nvSpPr>
        <p:spPr>
          <a:xfrm>
            <a:off x="7640675" y="502790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8"/>
          <p:cNvSpPr/>
          <p:nvPr/>
        </p:nvSpPr>
        <p:spPr>
          <a:xfrm>
            <a:off x="397800" y="213425"/>
            <a:ext cx="897900" cy="8979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530438" y="1577200"/>
            <a:ext cx="4509000" cy="2922300"/>
          </a:xfrm>
          <a:prstGeom prst="rect">
            <a:avLst/>
          </a:prstGeom>
          <a:noFill/>
          <a:ln>
            <a:noFill/>
          </a:ln>
        </p:spPr>
        <p:txBody>
          <a:bodyPr anchorCtr="0" anchor="t" bIns="17775" lIns="17775" spcFirstLastPara="1" rIns="17775" wrap="square" tIns="17775">
            <a:noAutofit/>
          </a:bodyPr>
          <a:lstStyle/>
          <a:p>
            <a:pPr indent="0" lvl="0" marL="0" rtl="0" algn="just">
              <a:lnSpc>
                <a:spcPct val="130000"/>
              </a:lnSpc>
              <a:spcBef>
                <a:spcPts val="0"/>
              </a:spcBef>
              <a:spcAft>
                <a:spcPts val="0"/>
              </a:spcAft>
              <a:buClr>
                <a:srgbClr val="000000"/>
              </a:buClr>
              <a:buSzPts val="400"/>
              <a:buFont typeface="Arial"/>
              <a:buNone/>
            </a:pPr>
            <a:r>
              <a:rPr lang="en-US" sz="900">
                <a:solidFill>
                  <a:srgbClr val="666666"/>
                </a:solidFill>
                <a:latin typeface="Open Sans"/>
                <a:ea typeface="Open Sans"/>
                <a:cs typeface="Open Sans"/>
                <a:sym typeface="Open Sans"/>
              </a:rPr>
              <a:t>Growth in imaging procedure volume and data set size as well as evolving datasets that now include visible light and other non-traditional imaging studies have made the ongoing management of a flexible and scalable enterprise imaging infrastructure costly and challenging. For both large and small organizations, the costs related to standing up an imaging infrastructure can be too unpredictable or require large upfront investments. IT departments are also already saddled with too many projects and limited resources so investments in storage and hardware can be difficult to justify. With a cloud-based imaging ecosystem organizations can more efficiently scale applications, storage and data accessibility, which can help keep overhead costs low even when expanding.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rPr b="1" lang="en-US" sz="900">
                <a:solidFill>
                  <a:srgbClr val="666666"/>
                </a:solidFill>
                <a:latin typeface="Open Sans"/>
                <a:ea typeface="Open Sans"/>
                <a:cs typeface="Open Sans"/>
                <a:sym typeface="Open Sans"/>
              </a:rPr>
              <a:t>Dicom Systems has established partnerships with leading cloud providers. Unifier can be deployed on any cloud provider for seamless access to all of its enterprise imaging features.</a:t>
            </a:r>
            <a:endParaRPr b="1"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1000">
              <a:solidFill>
                <a:srgbClr val="666666"/>
              </a:solidFill>
              <a:latin typeface="Open Sans"/>
              <a:ea typeface="Open Sans"/>
              <a:cs typeface="Open Sans"/>
              <a:sym typeface="Open Sans"/>
            </a:endParaRPr>
          </a:p>
        </p:txBody>
      </p:sp>
      <p:sp>
        <p:nvSpPr>
          <p:cNvPr id="192" name="Google Shape;192;p18"/>
          <p:cNvSpPr/>
          <p:nvPr/>
        </p:nvSpPr>
        <p:spPr>
          <a:xfrm>
            <a:off x="1440589" y="382375"/>
            <a:ext cx="43254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800">
                <a:solidFill>
                  <a:srgbClr val="FEBC11"/>
                </a:solidFill>
                <a:latin typeface="Open Sans"/>
                <a:ea typeface="Open Sans"/>
                <a:cs typeface="Open Sans"/>
                <a:sym typeface="Open Sans"/>
              </a:rPr>
              <a:t>CLINICAL WORKFLOWS IN THE CLOUD</a:t>
            </a:r>
            <a:endParaRPr b="1" sz="1800">
              <a:solidFill>
                <a:srgbClr val="FEBC11"/>
              </a:solidFill>
              <a:latin typeface="Open Sans"/>
              <a:ea typeface="Open Sans"/>
              <a:cs typeface="Open Sans"/>
              <a:sym typeface="Open Sans"/>
            </a:endParaRPr>
          </a:p>
        </p:txBody>
      </p:sp>
      <p:sp>
        <p:nvSpPr>
          <p:cNvPr id="193" name="Google Shape;193;p18"/>
          <p:cNvSpPr/>
          <p:nvPr/>
        </p:nvSpPr>
        <p:spPr>
          <a:xfrm>
            <a:off x="1440600" y="712625"/>
            <a:ext cx="58833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200">
                <a:solidFill>
                  <a:srgbClr val="686B73"/>
                </a:solidFill>
                <a:latin typeface="Open Sans"/>
                <a:ea typeface="Open Sans"/>
                <a:cs typeface="Open Sans"/>
                <a:sym typeface="Open Sans"/>
              </a:rPr>
              <a:t>Virtualize and scale your enterprise imaging infrastructure</a:t>
            </a:r>
            <a:endParaRPr b="1" sz="1200">
              <a:latin typeface="Open Sans"/>
              <a:ea typeface="Open Sans"/>
              <a:cs typeface="Open Sans"/>
              <a:sym typeface="Open Sans"/>
            </a:endParaRPr>
          </a:p>
        </p:txBody>
      </p:sp>
      <p:cxnSp>
        <p:nvCxnSpPr>
          <p:cNvPr id="194" name="Google Shape;194;p18"/>
          <p:cNvCxnSpPr/>
          <p:nvPr/>
        </p:nvCxnSpPr>
        <p:spPr>
          <a:xfrm>
            <a:off x="397800" y="213400"/>
            <a:ext cx="0" cy="4286100"/>
          </a:xfrm>
          <a:prstGeom prst="straightConnector1">
            <a:avLst/>
          </a:prstGeom>
          <a:noFill/>
          <a:ln cap="flat" cmpd="sng" w="9525">
            <a:solidFill>
              <a:srgbClr val="51B5BE"/>
            </a:solidFill>
            <a:prstDash val="solid"/>
            <a:round/>
            <a:headEnd len="med" w="med" type="none"/>
            <a:tailEnd len="med" w="med" type="none"/>
          </a:ln>
        </p:spPr>
      </p:cxnSp>
      <p:sp>
        <p:nvSpPr>
          <p:cNvPr id="195" name="Google Shape;195;p18"/>
          <p:cNvSpPr/>
          <p:nvPr/>
        </p:nvSpPr>
        <p:spPr>
          <a:xfrm>
            <a:off x="555475" y="476150"/>
            <a:ext cx="582552" cy="372438"/>
          </a:xfrm>
          <a:custGeom>
            <a:rect b="b" l="l" r="r" t="t"/>
            <a:pathLst>
              <a:path extrusionOk="0" h="21600" w="21600">
                <a:moveTo>
                  <a:pt x="12079" y="0"/>
                </a:moveTo>
                <a:cubicBezTo>
                  <a:pt x="12856" y="0"/>
                  <a:pt x="13601" y="256"/>
                  <a:pt x="14249" y="717"/>
                </a:cubicBezTo>
                <a:cubicBezTo>
                  <a:pt x="14929" y="1177"/>
                  <a:pt x="15544" y="1791"/>
                  <a:pt x="16030" y="2610"/>
                </a:cubicBezTo>
                <a:cubicBezTo>
                  <a:pt x="16548" y="3429"/>
                  <a:pt x="16937" y="4351"/>
                  <a:pt x="17228" y="5426"/>
                </a:cubicBezTo>
                <a:cubicBezTo>
                  <a:pt x="17520" y="6500"/>
                  <a:pt x="17682" y="7627"/>
                  <a:pt x="17682" y="8804"/>
                </a:cubicBezTo>
                <a:cubicBezTo>
                  <a:pt x="17682" y="8855"/>
                  <a:pt x="17682" y="8906"/>
                  <a:pt x="17649" y="8957"/>
                </a:cubicBezTo>
                <a:cubicBezTo>
                  <a:pt x="17649" y="9009"/>
                  <a:pt x="17649" y="9009"/>
                  <a:pt x="17649" y="9060"/>
                </a:cubicBezTo>
                <a:cubicBezTo>
                  <a:pt x="18200" y="9060"/>
                  <a:pt x="18718" y="9264"/>
                  <a:pt x="19204" y="9572"/>
                </a:cubicBezTo>
                <a:cubicBezTo>
                  <a:pt x="19689" y="9930"/>
                  <a:pt x="20078" y="10391"/>
                  <a:pt x="20434" y="10954"/>
                </a:cubicBezTo>
                <a:cubicBezTo>
                  <a:pt x="20790" y="11517"/>
                  <a:pt x="21082" y="12182"/>
                  <a:pt x="21276" y="12950"/>
                </a:cubicBezTo>
                <a:cubicBezTo>
                  <a:pt x="21503" y="13718"/>
                  <a:pt x="21600" y="14485"/>
                  <a:pt x="21600" y="15355"/>
                </a:cubicBezTo>
                <a:cubicBezTo>
                  <a:pt x="21600" y="16174"/>
                  <a:pt x="21503" y="16993"/>
                  <a:pt x="21276" y="17761"/>
                </a:cubicBezTo>
                <a:cubicBezTo>
                  <a:pt x="21082" y="18529"/>
                  <a:pt x="20790" y="19194"/>
                  <a:pt x="20467" y="19757"/>
                </a:cubicBezTo>
                <a:cubicBezTo>
                  <a:pt x="20110" y="20320"/>
                  <a:pt x="19689" y="20781"/>
                  <a:pt x="19204" y="21088"/>
                </a:cubicBezTo>
                <a:cubicBezTo>
                  <a:pt x="18718" y="21446"/>
                  <a:pt x="18200" y="21600"/>
                  <a:pt x="17682" y="21600"/>
                </a:cubicBezTo>
                <a:cubicBezTo>
                  <a:pt x="4307" y="21600"/>
                  <a:pt x="4307" y="21600"/>
                  <a:pt x="4307" y="21600"/>
                </a:cubicBezTo>
                <a:cubicBezTo>
                  <a:pt x="3724" y="21600"/>
                  <a:pt x="3174" y="21446"/>
                  <a:pt x="2655" y="21088"/>
                </a:cubicBezTo>
                <a:cubicBezTo>
                  <a:pt x="2137" y="20730"/>
                  <a:pt x="1684" y="20218"/>
                  <a:pt x="1263" y="19604"/>
                </a:cubicBezTo>
                <a:cubicBezTo>
                  <a:pt x="874" y="18990"/>
                  <a:pt x="583" y="18273"/>
                  <a:pt x="356" y="17454"/>
                </a:cubicBezTo>
                <a:cubicBezTo>
                  <a:pt x="130" y="16635"/>
                  <a:pt x="0" y="15765"/>
                  <a:pt x="0" y="14792"/>
                </a:cubicBezTo>
                <a:cubicBezTo>
                  <a:pt x="0" y="14076"/>
                  <a:pt x="65" y="13308"/>
                  <a:pt x="227" y="12643"/>
                </a:cubicBezTo>
                <a:cubicBezTo>
                  <a:pt x="356" y="11977"/>
                  <a:pt x="583" y="11363"/>
                  <a:pt x="842" y="10800"/>
                </a:cubicBezTo>
                <a:cubicBezTo>
                  <a:pt x="1101" y="10237"/>
                  <a:pt x="1425" y="9725"/>
                  <a:pt x="1749" y="9316"/>
                </a:cubicBezTo>
                <a:cubicBezTo>
                  <a:pt x="2105" y="8906"/>
                  <a:pt x="2494" y="8548"/>
                  <a:pt x="2915" y="8343"/>
                </a:cubicBezTo>
                <a:cubicBezTo>
                  <a:pt x="2979" y="7831"/>
                  <a:pt x="3076" y="7319"/>
                  <a:pt x="3271" y="6859"/>
                </a:cubicBezTo>
                <a:cubicBezTo>
                  <a:pt x="3433" y="6398"/>
                  <a:pt x="3627" y="5989"/>
                  <a:pt x="3886" y="5630"/>
                </a:cubicBezTo>
                <a:cubicBezTo>
                  <a:pt x="4145" y="5323"/>
                  <a:pt x="4437" y="5067"/>
                  <a:pt x="4760" y="4863"/>
                </a:cubicBezTo>
                <a:cubicBezTo>
                  <a:pt x="5084" y="4658"/>
                  <a:pt x="5408" y="4555"/>
                  <a:pt x="5797" y="4555"/>
                </a:cubicBezTo>
                <a:cubicBezTo>
                  <a:pt x="6023" y="4555"/>
                  <a:pt x="6218" y="4607"/>
                  <a:pt x="6444" y="4658"/>
                </a:cubicBezTo>
                <a:cubicBezTo>
                  <a:pt x="6639" y="4760"/>
                  <a:pt x="6865" y="4863"/>
                  <a:pt x="7060" y="5016"/>
                </a:cubicBezTo>
                <a:cubicBezTo>
                  <a:pt x="7286" y="4300"/>
                  <a:pt x="7578" y="3634"/>
                  <a:pt x="7902" y="3020"/>
                </a:cubicBezTo>
                <a:cubicBezTo>
                  <a:pt x="8258" y="2406"/>
                  <a:pt x="8646" y="1843"/>
                  <a:pt x="9067" y="1433"/>
                </a:cubicBezTo>
                <a:cubicBezTo>
                  <a:pt x="9488" y="973"/>
                  <a:pt x="9974" y="614"/>
                  <a:pt x="10492" y="358"/>
                </a:cubicBezTo>
                <a:cubicBezTo>
                  <a:pt x="11010" y="154"/>
                  <a:pt x="11529" y="0"/>
                  <a:pt x="12079" y="0"/>
                </a:cubicBezTo>
                <a:close/>
                <a:moveTo>
                  <a:pt x="12079" y="1126"/>
                </a:moveTo>
                <a:cubicBezTo>
                  <a:pt x="11626" y="1126"/>
                  <a:pt x="11172" y="1228"/>
                  <a:pt x="10751" y="1433"/>
                </a:cubicBezTo>
                <a:cubicBezTo>
                  <a:pt x="10298" y="1638"/>
                  <a:pt x="9877" y="1945"/>
                  <a:pt x="9488" y="2355"/>
                </a:cubicBezTo>
                <a:cubicBezTo>
                  <a:pt x="9100" y="2764"/>
                  <a:pt x="8776" y="3225"/>
                  <a:pt x="8452" y="3736"/>
                </a:cubicBezTo>
                <a:cubicBezTo>
                  <a:pt x="8161" y="4300"/>
                  <a:pt x="7902" y="4863"/>
                  <a:pt x="7675" y="5528"/>
                </a:cubicBezTo>
                <a:cubicBezTo>
                  <a:pt x="7384" y="6552"/>
                  <a:pt x="7384" y="6552"/>
                  <a:pt x="7384" y="6552"/>
                </a:cubicBezTo>
                <a:cubicBezTo>
                  <a:pt x="6703" y="6091"/>
                  <a:pt x="6703" y="6091"/>
                  <a:pt x="6703" y="6091"/>
                </a:cubicBezTo>
                <a:cubicBezTo>
                  <a:pt x="6574" y="5937"/>
                  <a:pt x="6412" y="5835"/>
                  <a:pt x="6282" y="5784"/>
                </a:cubicBezTo>
                <a:cubicBezTo>
                  <a:pt x="6121" y="5733"/>
                  <a:pt x="5959" y="5682"/>
                  <a:pt x="5797" y="5682"/>
                </a:cubicBezTo>
                <a:cubicBezTo>
                  <a:pt x="5505" y="5682"/>
                  <a:pt x="5246" y="5733"/>
                  <a:pt x="5019" y="5886"/>
                </a:cubicBezTo>
                <a:cubicBezTo>
                  <a:pt x="4760" y="5989"/>
                  <a:pt x="4566" y="6193"/>
                  <a:pt x="4404" y="6500"/>
                </a:cubicBezTo>
                <a:cubicBezTo>
                  <a:pt x="4210" y="6756"/>
                  <a:pt x="4048" y="7064"/>
                  <a:pt x="3918" y="7371"/>
                </a:cubicBezTo>
                <a:cubicBezTo>
                  <a:pt x="3789" y="7729"/>
                  <a:pt x="3692" y="8087"/>
                  <a:pt x="3627" y="8548"/>
                </a:cubicBezTo>
                <a:cubicBezTo>
                  <a:pt x="3562" y="9213"/>
                  <a:pt x="3562" y="9213"/>
                  <a:pt x="3562" y="9213"/>
                </a:cubicBezTo>
                <a:cubicBezTo>
                  <a:pt x="3174" y="9418"/>
                  <a:pt x="3174" y="9418"/>
                  <a:pt x="3174" y="9418"/>
                </a:cubicBezTo>
                <a:cubicBezTo>
                  <a:pt x="2817" y="9572"/>
                  <a:pt x="2494" y="9879"/>
                  <a:pt x="2170" y="10186"/>
                </a:cubicBezTo>
                <a:cubicBezTo>
                  <a:pt x="1878" y="10544"/>
                  <a:pt x="1619" y="11005"/>
                  <a:pt x="1393" y="11465"/>
                </a:cubicBezTo>
                <a:cubicBezTo>
                  <a:pt x="1198" y="11977"/>
                  <a:pt x="1036" y="12489"/>
                  <a:pt x="907" y="13052"/>
                </a:cubicBezTo>
                <a:cubicBezTo>
                  <a:pt x="777" y="13615"/>
                  <a:pt x="712" y="14178"/>
                  <a:pt x="712" y="14792"/>
                </a:cubicBezTo>
                <a:cubicBezTo>
                  <a:pt x="712" y="15560"/>
                  <a:pt x="842" y="16277"/>
                  <a:pt x="1036" y="16993"/>
                </a:cubicBezTo>
                <a:cubicBezTo>
                  <a:pt x="1231" y="17659"/>
                  <a:pt x="1457" y="18273"/>
                  <a:pt x="1781" y="18785"/>
                </a:cubicBezTo>
                <a:cubicBezTo>
                  <a:pt x="2105" y="19297"/>
                  <a:pt x="2494" y="19706"/>
                  <a:pt x="2947" y="20013"/>
                </a:cubicBezTo>
                <a:cubicBezTo>
                  <a:pt x="3368" y="20320"/>
                  <a:pt x="3821" y="20474"/>
                  <a:pt x="4307" y="20474"/>
                </a:cubicBezTo>
                <a:cubicBezTo>
                  <a:pt x="17520" y="20474"/>
                  <a:pt x="17520" y="20474"/>
                  <a:pt x="17520" y="20474"/>
                </a:cubicBezTo>
                <a:cubicBezTo>
                  <a:pt x="17649" y="20474"/>
                  <a:pt x="17649" y="20474"/>
                  <a:pt x="17649" y="20474"/>
                </a:cubicBezTo>
                <a:cubicBezTo>
                  <a:pt x="18070" y="20474"/>
                  <a:pt x="18524" y="20320"/>
                  <a:pt x="18912" y="20064"/>
                </a:cubicBezTo>
                <a:cubicBezTo>
                  <a:pt x="19301" y="19809"/>
                  <a:pt x="19625" y="19450"/>
                  <a:pt x="19916" y="18938"/>
                </a:cubicBezTo>
                <a:cubicBezTo>
                  <a:pt x="20207" y="18478"/>
                  <a:pt x="20467" y="17966"/>
                  <a:pt x="20628" y="17352"/>
                </a:cubicBezTo>
                <a:cubicBezTo>
                  <a:pt x="20790" y="16737"/>
                  <a:pt x="20888" y="16072"/>
                  <a:pt x="20888" y="15355"/>
                </a:cubicBezTo>
                <a:cubicBezTo>
                  <a:pt x="20888" y="14639"/>
                  <a:pt x="20790" y="13973"/>
                  <a:pt x="20628" y="13359"/>
                </a:cubicBezTo>
                <a:cubicBezTo>
                  <a:pt x="20467" y="12745"/>
                  <a:pt x="20207" y="12182"/>
                  <a:pt x="19916" y="11721"/>
                </a:cubicBezTo>
                <a:cubicBezTo>
                  <a:pt x="19625" y="11312"/>
                  <a:pt x="19301" y="10954"/>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9009"/>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146"/>
                  <a:pt x="15544" y="3429"/>
                </a:cubicBezTo>
                <a:cubicBezTo>
                  <a:pt x="15091" y="2713"/>
                  <a:pt x="14573" y="2150"/>
                  <a:pt x="13957" y="1740"/>
                </a:cubicBezTo>
                <a:cubicBezTo>
                  <a:pt x="13375" y="1331"/>
                  <a:pt x="12759" y="1126"/>
                  <a:pt x="12079" y="1126"/>
                </a:cubicBez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96" name="Google Shape;196;p18"/>
          <p:cNvSpPr/>
          <p:nvPr/>
        </p:nvSpPr>
        <p:spPr>
          <a:xfrm>
            <a:off x="5172075" y="1378900"/>
            <a:ext cx="2712000" cy="31206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97" name="Google Shape;197;p18"/>
          <p:cNvSpPr/>
          <p:nvPr/>
        </p:nvSpPr>
        <p:spPr>
          <a:xfrm>
            <a:off x="5314948" y="163267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98" name="Google Shape;198;p18"/>
          <p:cNvSpPr txBox="1"/>
          <p:nvPr/>
        </p:nvSpPr>
        <p:spPr>
          <a:xfrm>
            <a:off x="5681025" y="1607050"/>
            <a:ext cx="2140500" cy="26643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sz="1100">
                <a:solidFill>
                  <a:schemeClr val="lt1"/>
                </a:solidFill>
                <a:latin typeface="Open Sans"/>
                <a:ea typeface="Open Sans"/>
                <a:cs typeface="Open Sans"/>
                <a:sym typeface="Open Sans"/>
              </a:rPr>
              <a:t>Upgrade your imaging workflows without</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forklift upgrades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Leverage the features of Unifier within minutes</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Throttle the computing power and storage capacity as needed</a:t>
            </a:r>
            <a:br>
              <a:rPr b="1" lang="en-US" sz="1100">
                <a:solidFill>
                  <a:schemeClr val="lt1"/>
                </a:solidFill>
                <a:latin typeface="Open Sans"/>
                <a:ea typeface="Open Sans"/>
                <a:cs typeface="Open Sans"/>
                <a:sym typeface="Open Sans"/>
              </a:rPr>
            </a:b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Minimize upfront costs with a SaaS payment model</a:t>
            </a:r>
            <a:endParaRPr b="1" sz="1100">
              <a:solidFill>
                <a:schemeClr val="lt1"/>
              </a:solidFill>
            </a:endParaRPr>
          </a:p>
          <a:p>
            <a:pPr indent="0" lvl="0" marL="0" rtl="0" algn="l">
              <a:spcBef>
                <a:spcPts val="0"/>
              </a:spcBef>
              <a:spcAft>
                <a:spcPts val="0"/>
              </a:spcAft>
              <a:buNone/>
            </a:pPr>
            <a:r>
              <a:t/>
            </a:r>
            <a:endParaRPr b="1" sz="1100">
              <a:solidFill>
                <a:srgbClr val="FFFFFF"/>
              </a:solidFill>
              <a:latin typeface="Open Sans"/>
              <a:ea typeface="Open Sans"/>
              <a:cs typeface="Open Sans"/>
              <a:sym typeface="Open Sans"/>
            </a:endParaRPr>
          </a:p>
        </p:txBody>
      </p:sp>
      <p:sp>
        <p:nvSpPr>
          <p:cNvPr id="199" name="Google Shape;199;p18"/>
          <p:cNvSpPr/>
          <p:nvPr/>
        </p:nvSpPr>
        <p:spPr>
          <a:xfrm>
            <a:off x="5314948" y="230055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00" name="Google Shape;200;p18"/>
          <p:cNvSpPr/>
          <p:nvPr/>
        </p:nvSpPr>
        <p:spPr>
          <a:xfrm>
            <a:off x="5314948" y="302190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201" name="Google Shape;201;p18"/>
          <p:cNvSpPr/>
          <p:nvPr/>
        </p:nvSpPr>
        <p:spPr>
          <a:xfrm>
            <a:off x="5314948" y="37133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02" name="Google Shape;202;p18"/>
          <p:cNvSpPr txBox="1"/>
          <p:nvPr/>
        </p:nvSpPr>
        <p:spPr>
          <a:xfrm>
            <a:off x="7622150" y="500820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19"/>
          <p:cNvPicPr preferRelativeResize="0"/>
          <p:nvPr/>
        </p:nvPicPr>
        <p:blipFill>
          <a:blip r:embed="rId3">
            <a:alphaModFix/>
          </a:blip>
          <a:stretch>
            <a:fillRect/>
          </a:stretch>
        </p:blipFill>
        <p:spPr>
          <a:xfrm>
            <a:off x="2393525" y="1838325"/>
            <a:ext cx="3119724" cy="3565998"/>
          </a:xfrm>
          <a:prstGeom prst="rect">
            <a:avLst/>
          </a:prstGeom>
          <a:noFill/>
          <a:ln>
            <a:noFill/>
          </a:ln>
        </p:spPr>
      </p:pic>
      <p:sp>
        <p:nvSpPr>
          <p:cNvPr id="208" name="Google Shape;208;p19"/>
          <p:cNvSpPr/>
          <p:nvPr/>
        </p:nvSpPr>
        <p:spPr>
          <a:xfrm>
            <a:off x="3734496" y="606775"/>
            <a:ext cx="5895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1327475" y="606750"/>
            <a:ext cx="6537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50512" y="1345375"/>
            <a:ext cx="31857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Secure healthcare cloud</a:t>
            </a:r>
            <a:endParaRPr sz="1000">
              <a:solidFill>
                <a:srgbClr val="434343"/>
              </a:solidFill>
              <a:latin typeface="Open Sans"/>
              <a:ea typeface="Open Sans"/>
              <a:cs typeface="Open Sans"/>
              <a:sym typeface="Open Sans"/>
            </a:endParaRPr>
          </a:p>
        </p:txBody>
      </p:sp>
      <p:sp>
        <p:nvSpPr>
          <p:cNvPr id="211" name="Google Shape;211;p19"/>
          <p:cNvSpPr/>
          <p:nvPr/>
        </p:nvSpPr>
        <p:spPr>
          <a:xfrm>
            <a:off x="2519188"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Centralize systems</a:t>
            </a:r>
            <a:endParaRPr sz="1000">
              <a:solidFill>
                <a:srgbClr val="434343"/>
              </a:solidFill>
              <a:latin typeface="Open Sans"/>
              <a:ea typeface="Open Sans"/>
              <a:cs typeface="Open Sans"/>
              <a:sym typeface="Open Sans"/>
            </a:endParaRPr>
          </a:p>
        </p:txBody>
      </p:sp>
      <p:sp>
        <p:nvSpPr>
          <p:cNvPr id="212" name="Google Shape;212;p19"/>
          <p:cNvSpPr/>
          <p:nvPr/>
        </p:nvSpPr>
        <p:spPr>
          <a:xfrm>
            <a:off x="6141875" y="606775"/>
            <a:ext cx="6027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4982363"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Easy Scalability</a:t>
            </a:r>
            <a:endParaRPr sz="1000">
              <a:solidFill>
                <a:srgbClr val="434343"/>
              </a:solidFill>
              <a:latin typeface="Open Sans"/>
              <a:ea typeface="Open Sans"/>
              <a:cs typeface="Open Sans"/>
              <a:sym typeface="Open Sans"/>
            </a:endParaRPr>
          </a:p>
        </p:txBody>
      </p:sp>
      <p:cxnSp>
        <p:nvCxnSpPr>
          <p:cNvPr id="214" name="Google Shape;214;p19"/>
          <p:cNvCxnSpPr/>
          <p:nvPr/>
        </p:nvCxnSpPr>
        <p:spPr>
          <a:xfrm>
            <a:off x="298950" y="1602325"/>
            <a:ext cx="7631700" cy="0"/>
          </a:xfrm>
          <a:prstGeom prst="straightConnector1">
            <a:avLst/>
          </a:prstGeom>
          <a:noFill/>
          <a:ln cap="flat" cmpd="sng" w="9525">
            <a:solidFill>
              <a:srgbClr val="FEBC11"/>
            </a:solidFill>
            <a:prstDash val="solid"/>
            <a:round/>
            <a:headEnd len="med" w="med" type="none"/>
            <a:tailEnd len="med" w="med" type="none"/>
          </a:ln>
        </p:spPr>
      </p:cxnSp>
      <p:sp>
        <p:nvSpPr>
          <p:cNvPr id="215" name="Google Shape;215;p19"/>
          <p:cNvSpPr/>
          <p:nvPr/>
        </p:nvSpPr>
        <p:spPr>
          <a:xfrm>
            <a:off x="3878239" y="773589"/>
            <a:ext cx="302022" cy="291654"/>
          </a:xfrm>
          <a:custGeom>
            <a:rect b="b" l="l" r="r" t="t"/>
            <a:pathLst>
              <a:path extrusionOk="0" h="21600" w="2160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16" name="Google Shape;216;p19"/>
          <p:cNvSpPr/>
          <p:nvPr/>
        </p:nvSpPr>
        <p:spPr>
          <a:xfrm>
            <a:off x="1437362" y="799024"/>
            <a:ext cx="412020" cy="240786"/>
          </a:xfrm>
          <a:custGeom>
            <a:rect b="b" l="l" r="r" t="t"/>
            <a:pathLst>
              <a:path extrusionOk="0" h="21600" w="2160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17" name="Google Shape;217;p19"/>
          <p:cNvSpPr/>
          <p:nvPr/>
        </p:nvSpPr>
        <p:spPr>
          <a:xfrm>
            <a:off x="6315241" y="766761"/>
            <a:ext cx="255960" cy="266220"/>
          </a:xfrm>
          <a:custGeom>
            <a:rect b="b" l="l" r="r" t="t"/>
            <a:pathLst>
              <a:path extrusionOk="0" h="21600" w="21600">
                <a:moveTo>
                  <a:pt x="21600" y="0"/>
                </a:moveTo>
                <a:lnTo>
                  <a:pt x="21600" y="21600"/>
                </a:lnTo>
                <a:lnTo>
                  <a:pt x="10800" y="21600"/>
                </a:lnTo>
                <a:lnTo>
                  <a:pt x="10800" y="20753"/>
                </a:lnTo>
                <a:lnTo>
                  <a:pt x="20647" y="20753"/>
                </a:lnTo>
                <a:lnTo>
                  <a:pt x="20647" y="847"/>
                </a:lnTo>
                <a:lnTo>
                  <a:pt x="847" y="847"/>
                </a:lnTo>
                <a:lnTo>
                  <a:pt x="847" y="10800"/>
                </a:lnTo>
                <a:lnTo>
                  <a:pt x="0" y="10800"/>
                </a:lnTo>
                <a:lnTo>
                  <a:pt x="0" y="0"/>
                </a:lnTo>
                <a:lnTo>
                  <a:pt x="21600" y="0"/>
                </a:lnTo>
                <a:close/>
                <a:moveTo>
                  <a:pt x="0" y="21600"/>
                </a:moveTo>
                <a:lnTo>
                  <a:pt x="0" y="12600"/>
                </a:lnTo>
                <a:lnTo>
                  <a:pt x="8894" y="12600"/>
                </a:lnTo>
                <a:lnTo>
                  <a:pt x="8894" y="21600"/>
                </a:lnTo>
                <a:lnTo>
                  <a:pt x="0" y="21600"/>
                </a:lnTo>
                <a:close/>
                <a:moveTo>
                  <a:pt x="847" y="13447"/>
                </a:moveTo>
                <a:lnTo>
                  <a:pt x="847" y="20753"/>
                </a:lnTo>
                <a:lnTo>
                  <a:pt x="8047" y="20753"/>
                </a:lnTo>
                <a:lnTo>
                  <a:pt x="8047" y="13447"/>
                </a:lnTo>
                <a:lnTo>
                  <a:pt x="847" y="13447"/>
                </a:lnTo>
                <a:close/>
                <a:moveTo>
                  <a:pt x="17047" y="5188"/>
                </a:moveTo>
                <a:lnTo>
                  <a:pt x="10482" y="11859"/>
                </a:lnTo>
                <a:lnTo>
                  <a:pt x="9741" y="11224"/>
                </a:lnTo>
                <a:lnTo>
                  <a:pt x="16412" y="4553"/>
                </a:lnTo>
                <a:lnTo>
                  <a:pt x="10800" y="4553"/>
                </a:lnTo>
                <a:lnTo>
                  <a:pt x="10800" y="3600"/>
                </a:lnTo>
                <a:lnTo>
                  <a:pt x="17894" y="3600"/>
                </a:lnTo>
                <a:lnTo>
                  <a:pt x="17894" y="10800"/>
                </a:lnTo>
                <a:lnTo>
                  <a:pt x="17047" y="10800"/>
                </a:lnTo>
                <a:lnTo>
                  <a:pt x="17047" y="5188"/>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18" name="Google Shape;218;p19"/>
          <p:cNvSpPr txBox="1"/>
          <p:nvPr/>
        </p:nvSpPr>
        <p:spPr>
          <a:xfrm>
            <a:off x="7649200" y="50022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11</a:t>
            </a:r>
            <a:endParaRPr/>
          </a:p>
        </p:txBody>
      </p:sp>
      <p:sp>
        <p:nvSpPr>
          <p:cNvPr id="219" name="Google Shape;219;p19"/>
          <p:cNvSpPr/>
          <p:nvPr/>
        </p:nvSpPr>
        <p:spPr>
          <a:xfrm>
            <a:off x="3639075" y="2780200"/>
            <a:ext cx="589500" cy="43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3665089" y="2840038"/>
            <a:ext cx="537462" cy="314118"/>
          </a:xfrm>
          <a:custGeom>
            <a:rect b="b" l="l" r="r" t="t"/>
            <a:pathLst>
              <a:path extrusionOk="0" h="21600" w="21600">
                <a:moveTo>
                  <a:pt x="17649" y="9060"/>
                </a:moveTo>
                <a:cubicBezTo>
                  <a:pt x="18200" y="9060"/>
                  <a:pt x="18718" y="9213"/>
                  <a:pt x="19204" y="9572"/>
                </a:cubicBezTo>
                <a:cubicBezTo>
                  <a:pt x="19689" y="9879"/>
                  <a:pt x="20078" y="10339"/>
                  <a:pt x="20434" y="10902"/>
                </a:cubicBezTo>
                <a:cubicBezTo>
                  <a:pt x="20790" y="11517"/>
                  <a:pt x="21082" y="12182"/>
                  <a:pt x="21276" y="12899"/>
                </a:cubicBezTo>
                <a:cubicBezTo>
                  <a:pt x="21503" y="13666"/>
                  <a:pt x="21600" y="14485"/>
                  <a:pt x="21600" y="15304"/>
                </a:cubicBezTo>
                <a:cubicBezTo>
                  <a:pt x="21600" y="16174"/>
                  <a:pt x="21503" y="16993"/>
                  <a:pt x="21276" y="17761"/>
                </a:cubicBezTo>
                <a:cubicBezTo>
                  <a:pt x="21082" y="18529"/>
                  <a:pt x="20790" y="19194"/>
                  <a:pt x="20467" y="19706"/>
                </a:cubicBezTo>
                <a:cubicBezTo>
                  <a:pt x="20110" y="20320"/>
                  <a:pt x="19689" y="20730"/>
                  <a:pt x="19204" y="21088"/>
                </a:cubicBezTo>
                <a:cubicBezTo>
                  <a:pt x="18718" y="21395"/>
                  <a:pt x="18200" y="21600"/>
                  <a:pt x="17682" y="21600"/>
                </a:cubicBezTo>
                <a:cubicBezTo>
                  <a:pt x="4307" y="21600"/>
                  <a:pt x="4307" y="21600"/>
                  <a:pt x="4307" y="21600"/>
                </a:cubicBezTo>
                <a:cubicBezTo>
                  <a:pt x="3724" y="21600"/>
                  <a:pt x="3174" y="21395"/>
                  <a:pt x="2655" y="21037"/>
                </a:cubicBezTo>
                <a:cubicBezTo>
                  <a:pt x="2137" y="20679"/>
                  <a:pt x="1684" y="20218"/>
                  <a:pt x="1263" y="19604"/>
                </a:cubicBezTo>
                <a:cubicBezTo>
                  <a:pt x="874" y="18990"/>
                  <a:pt x="583" y="18222"/>
                  <a:pt x="356" y="17403"/>
                </a:cubicBezTo>
                <a:cubicBezTo>
                  <a:pt x="130" y="16584"/>
                  <a:pt x="0" y="15714"/>
                  <a:pt x="0" y="14792"/>
                </a:cubicBezTo>
                <a:cubicBezTo>
                  <a:pt x="0" y="14025"/>
                  <a:pt x="65" y="13308"/>
                  <a:pt x="227" y="12643"/>
                </a:cubicBezTo>
                <a:cubicBezTo>
                  <a:pt x="356" y="11926"/>
                  <a:pt x="583" y="11312"/>
                  <a:pt x="842" y="10800"/>
                </a:cubicBezTo>
                <a:cubicBezTo>
                  <a:pt x="1101" y="10237"/>
                  <a:pt x="1425" y="9725"/>
                  <a:pt x="1749" y="9264"/>
                </a:cubicBezTo>
                <a:cubicBezTo>
                  <a:pt x="2105" y="8855"/>
                  <a:pt x="2494" y="8548"/>
                  <a:pt x="2915" y="8343"/>
                </a:cubicBezTo>
                <a:cubicBezTo>
                  <a:pt x="2979" y="7780"/>
                  <a:pt x="3076" y="7268"/>
                  <a:pt x="3271" y="6808"/>
                </a:cubicBezTo>
                <a:cubicBezTo>
                  <a:pt x="3433" y="6347"/>
                  <a:pt x="3627" y="5937"/>
                  <a:pt x="3886" y="5579"/>
                </a:cubicBezTo>
                <a:cubicBezTo>
                  <a:pt x="4145" y="5272"/>
                  <a:pt x="4437" y="5016"/>
                  <a:pt x="4760" y="4811"/>
                </a:cubicBezTo>
                <a:cubicBezTo>
                  <a:pt x="5084" y="4607"/>
                  <a:pt x="5408" y="4504"/>
                  <a:pt x="5797" y="4504"/>
                </a:cubicBezTo>
                <a:cubicBezTo>
                  <a:pt x="6023" y="4504"/>
                  <a:pt x="6218" y="4555"/>
                  <a:pt x="6444" y="4658"/>
                </a:cubicBezTo>
                <a:cubicBezTo>
                  <a:pt x="6639" y="4760"/>
                  <a:pt x="6865" y="4863"/>
                  <a:pt x="7060" y="5016"/>
                </a:cubicBezTo>
                <a:cubicBezTo>
                  <a:pt x="7286" y="4300"/>
                  <a:pt x="7578" y="3634"/>
                  <a:pt x="7902" y="2969"/>
                </a:cubicBezTo>
                <a:cubicBezTo>
                  <a:pt x="8258" y="2355"/>
                  <a:pt x="8646" y="1843"/>
                  <a:pt x="9067" y="1382"/>
                </a:cubicBezTo>
                <a:cubicBezTo>
                  <a:pt x="9488" y="973"/>
                  <a:pt x="9974" y="614"/>
                  <a:pt x="10492" y="358"/>
                </a:cubicBezTo>
                <a:cubicBezTo>
                  <a:pt x="11010" y="102"/>
                  <a:pt x="11529" y="0"/>
                  <a:pt x="12079" y="0"/>
                </a:cubicBezTo>
                <a:cubicBezTo>
                  <a:pt x="12856" y="0"/>
                  <a:pt x="13601" y="205"/>
                  <a:pt x="14249" y="717"/>
                </a:cubicBezTo>
                <a:cubicBezTo>
                  <a:pt x="14929" y="1177"/>
                  <a:pt x="15544" y="1791"/>
                  <a:pt x="16030" y="2610"/>
                </a:cubicBezTo>
                <a:cubicBezTo>
                  <a:pt x="16548" y="3378"/>
                  <a:pt x="16937" y="4300"/>
                  <a:pt x="17228" y="5374"/>
                </a:cubicBezTo>
                <a:cubicBezTo>
                  <a:pt x="17520" y="6449"/>
                  <a:pt x="17682" y="7575"/>
                  <a:pt x="17682" y="8804"/>
                </a:cubicBezTo>
                <a:cubicBezTo>
                  <a:pt x="17682" y="8855"/>
                  <a:pt x="17682" y="8855"/>
                  <a:pt x="17649" y="8906"/>
                </a:cubicBezTo>
                <a:cubicBezTo>
                  <a:pt x="17649" y="8957"/>
                  <a:pt x="17649" y="9009"/>
                  <a:pt x="17649" y="9060"/>
                </a:cubicBezTo>
                <a:close/>
                <a:moveTo>
                  <a:pt x="17649" y="20474"/>
                </a:moveTo>
                <a:cubicBezTo>
                  <a:pt x="18070" y="20474"/>
                  <a:pt x="18524" y="20320"/>
                  <a:pt x="18912" y="20064"/>
                </a:cubicBezTo>
                <a:cubicBezTo>
                  <a:pt x="19301" y="19809"/>
                  <a:pt x="19625" y="19399"/>
                  <a:pt x="19916" y="18938"/>
                </a:cubicBezTo>
                <a:cubicBezTo>
                  <a:pt x="20207" y="18478"/>
                  <a:pt x="20467" y="17966"/>
                  <a:pt x="20628" y="17300"/>
                </a:cubicBezTo>
                <a:cubicBezTo>
                  <a:pt x="20790" y="16686"/>
                  <a:pt x="20888" y="16021"/>
                  <a:pt x="20888" y="15304"/>
                </a:cubicBezTo>
                <a:cubicBezTo>
                  <a:pt x="20888" y="14588"/>
                  <a:pt x="20790" y="13922"/>
                  <a:pt x="20628" y="13308"/>
                </a:cubicBezTo>
                <a:cubicBezTo>
                  <a:pt x="20467" y="12694"/>
                  <a:pt x="20207" y="12182"/>
                  <a:pt x="19916" y="11721"/>
                </a:cubicBezTo>
                <a:cubicBezTo>
                  <a:pt x="19625" y="11261"/>
                  <a:pt x="19301" y="10902"/>
                  <a:pt x="18912" y="10646"/>
                </a:cubicBezTo>
                <a:cubicBezTo>
                  <a:pt x="18524" y="10339"/>
                  <a:pt x="18070" y="10186"/>
                  <a:pt x="17649" y="10186"/>
                </a:cubicBezTo>
                <a:cubicBezTo>
                  <a:pt x="16904" y="10186"/>
                  <a:pt x="16904" y="10186"/>
                  <a:pt x="16904" y="10186"/>
                </a:cubicBezTo>
                <a:cubicBezTo>
                  <a:pt x="16904" y="9060"/>
                  <a:pt x="16904" y="9060"/>
                  <a:pt x="16904" y="9060"/>
                </a:cubicBezTo>
                <a:cubicBezTo>
                  <a:pt x="16904" y="9009"/>
                  <a:pt x="16904" y="8957"/>
                  <a:pt x="16904" y="8957"/>
                </a:cubicBezTo>
                <a:cubicBezTo>
                  <a:pt x="16904" y="8957"/>
                  <a:pt x="16904" y="8906"/>
                  <a:pt x="16904" y="8855"/>
                </a:cubicBezTo>
                <a:cubicBezTo>
                  <a:pt x="16904" y="8804"/>
                  <a:pt x="16904" y="8804"/>
                  <a:pt x="16904" y="8804"/>
                </a:cubicBezTo>
                <a:cubicBezTo>
                  <a:pt x="16904" y="7729"/>
                  <a:pt x="16807" y="6756"/>
                  <a:pt x="16548" y="5835"/>
                </a:cubicBezTo>
                <a:cubicBezTo>
                  <a:pt x="16289" y="4914"/>
                  <a:pt x="15965" y="4095"/>
                  <a:pt x="15544" y="3378"/>
                </a:cubicBezTo>
                <a:cubicBezTo>
                  <a:pt x="15091" y="2662"/>
                  <a:pt x="14573" y="2150"/>
                  <a:pt x="13957" y="1740"/>
                </a:cubicBezTo>
                <a:cubicBezTo>
                  <a:pt x="13375" y="1331"/>
                  <a:pt x="12759" y="1126"/>
                  <a:pt x="12079" y="1126"/>
                </a:cubicBezTo>
                <a:cubicBezTo>
                  <a:pt x="11626" y="1126"/>
                  <a:pt x="11172" y="1228"/>
                  <a:pt x="10751" y="1433"/>
                </a:cubicBezTo>
                <a:cubicBezTo>
                  <a:pt x="10298" y="1638"/>
                  <a:pt x="9877" y="1945"/>
                  <a:pt x="9488" y="2303"/>
                </a:cubicBezTo>
                <a:cubicBezTo>
                  <a:pt x="9100" y="2713"/>
                  <a:pt x="8776" y="3173"/>
                  <a:pt x="8452" y="3736"/>
                </a:cubicBezTo>
                <a:cubicBezTo>
                  <a:pt x="8161" y="4248"/>
                  <a:pt x="7902" y="4863"/>
                  <a:pt x="7675" y="5528"/>
                </a:cubicBezTo>
                <a:cubicBezTo>
                  <a:pt x="7384" y="6500"/>
                  <a:pt x="7384" y="6500"/>
                  <a:pt x="7384" y="6500"/>
                </a:cubicBezTo>
                <a:cubicBezTo>
                  <a:pt x="6703" y="6040"/>
                  <a:pt x="6703" y="6040"/>
                  <a:pt x="6703" y="6040"/>
                </a:cubicBezTo>
                <a:cubicBezTo>
                  <a:pt x="6574" y="5937"/>
                  <a:pt x="6412" y="5835"/>
                  <a:pt x="6282" y="5733"/>
                </a:cubicBezTo>
                <a:cubicBezTo>
                  <a:pt x="6121" y="5682"/>
                  <a:pt x="5959" y="5682"/>
                  <a:pt x="5797" y="5682"/>
                </a:cubicBezTo>
                <a:cubicBezTo>
                  <a:pt x="5505" y="5682"/>
                  <a:pt x="5246" y="5733"/>
                  <a:pt x="5019" y="5835"/>
                </a:cubicBezTo>
                <a:cubicBezTo>
                  <a:pt x="4760" y="5989"/>
                  <a:pt x="4566" y="6193"/>
                  <a:pt x="4404" y="6449"/>
                </a:cubicBezTo>
                <a:cubicBezTo>
                  <a:pt x="4210" y="6705"/>
                  <a:pt x="4048" y="7012"/>
                  <a:pt x="3918" y="7371"/>
                </a:cubicBezTo>
                <a:cubicBezTo>
                  <a:pt x="3789" y="7678"/>
                  <a:pt x="3692" y="8087"/>
                  <a:pt x="3627" y="8548"/>
                </a:cubicBezTo>
                <a:cubicBezTo>
                  <a:pt x="3562" y="9213"/>
                  <a:pt x="3562" y="9213"/>
                  <a:pt x="3562" y="9213"/>
                </a:cubicBezTo>
                <a:cubicBezTo>
                  <a:pt x="3174" y="9367"/>
                  <a:pt x="3174" y="9367"/>
                  <a:pt x="3174" y="9367"/>
                </a:cubicBezTo>
                <a:cubicBezTo>
                  <a:pt x="2817" y="9572"/>
                  <a:pt x="2494" y="9827"/>
                  <a:pt x="2170" y="10186"/>
                </a:cubicBezTo>
                <a:cubicBezTo>
                  <a:pt x="1878" y="10544"/>
                  <a:pt x="1619" y="10954"/>
                  <a:pt x="1393" y="11465"/>
                </a:cubicBezTo>
                <a:cubicBezTo>
                  <a:pt x="1198" y="11926"/>
                  <a:pt x="1036" y="12489"/>
                  <a:pt x="907" y="13001"/>
                </a:cubicBezTo>
                <a:cubicBezTo>
                  <a:pt x="777" y="13564"/>
                  <a:pt x="712" y="14178"/>
                  <a:pt x="712" y="14792"/>
                </a:cubicBezTo>
                <a:cubicBezTo>
                  <a:pt x="712" y="15560"/>
                  <a:pt x="842" y="16277"/>
                  <a:pt x="1036" y="16942"/>
                </a:cubicBezTo>
                <a:cubicBezTo>
                  <a:pt x="1231" y="17659"/>
                  <a:pt x="1457" y="18273"/>
                  <a:pt x="1781" y="18785"/>
                </a:cubicBezTo>
                <a:cubicBezTo>
                  <a:pt x="2105" y="19297"/>
                  <a:pt x="2494" y="19655"/>
                  <a:pt x="2947" y="19962"/>
                </a:cubicBezTo>
                <a:cubicBezTo>
                  <a:pt x="3368" y="20320"/>
                  <a:pt x="3821" y="20474"/>
                  <a:pt x="4307" y="20474"/>
                </a:cubicBezTo>
                <a:cubicBezTo>
                  <a:pt x="17520" y="20474"/>
                  <a:pt x="17520" y="20474"/>
                  <a:pt x="17520" y="20474"/>
                </a:cubicBezTo>
                <a:lnTo>
                  <a:pt x="17649" y="20474"/>
                </a:lnTo>
                <a:close/>
                <a:moveTo>
                  <a:pt x="10816" y="16430"/>
                </a:moveTo>
                <a:cubicBezTo>
                  <a:pt x="11140" y="16430"/>
                  <a:pt x="11464" y="16379"/>
                  <a:pt x="11788" y="16174"/>
                </a:cubicBezTo>
                <a:cubicBezTo>
                  <a:pt x="12079" y="15970"/>
                  <a:pt x="12338" y="15663"/>
                  <a:pt x="12565" y="15304"/>
                </a:cubicBezTo>
                <a:cubicBezTo>
                  <a:pt x="12792" y="14946"/>
                  <a:pt x="12986" y="14536"/>
                  <a:pt x="13115" y="14076"/>
                </a:cubicBezTo>
                <a:cubicBezTo>
                  <a:pt x="13277" y="13564"/>
                  <a:pt x="13342" y="13052"/>
                  <a:pt x="13342" y="12438"/>
                </a:cubicBezTo>
                <a:cubicBezTo>
                  <a:pt x="14055" y="12438"/>
                  <a:pt x="14055" y="12438"/>
                  <a:pt x="14055" y="12438"/>
                </a:cubicBezTo>
                <a:cubicBezTo>
                  <a:pt x="14055" y="13155"/>
                  <a:pt x="13957" y="13820"/>
                  <a:pt x="13796" y="14434"/>
                </a:cubicBezTo>
                <a:cubicBezTo>
                  <a:pt x="13634" y="15100"/>
                  <a:pt x="13407" y="15611"/>
                  <a:pt x="13083" y="16123"/>
                </a:cubicBezTo>
                <a:cubicBezTo>
                  <a:pt x="12792" y="16584"/>
                  <a:pt x="12468" y="16942"/>
                  <a:pt x="12079" y="17198"/>
                </a:cubicBezTo>
                <a:cubicBezTo>
                  <a:pt x="11691" y="17454"/>
                  <a:pt x="11270" y="17608"/>
                  <a:pt x="10816" y="17608"/>
                </a:cubicBezTo>
                <a:cubicBezTo>
                  <a:pt x="10363" y="17608"/>
                  <a:pt x="9942" y="17454"/>
                  <a:pt x="9553" y="17198"/>
                </a:cubicBezTo>
                <a:cubicBezTo>
                  <a:pt x="9132" y="16942"/>
                  <a:pt x="8808" y="16584"/>
                  <a:pt x="8517" y="16123"/>
                </a:cubicBezTo>
                <a:cubicBezTo>
                  <a:pt x="8225" y="15611"/>
                  <a:pt x="7966" y="15100"/>
                  <a:pt x="7804" y="14434"/>
                </a:cubicBezTo>
                <a:cubicBezTo>
                  <a:pt x="7643" y="13820"/>
                  <a:pt x="7545" y="13155"/>
                  <a:pt x="7545" y="12438"/>
                </a:cubicBezTo>
                <a:cubicBezTo>
                  <a:pt x="7545" y="11773"/>
                  <a:pt x="7643" y="11158"/>
                  <a:pt x="7804" y="10544"/>
                </a:cubicBezTo>
                <a:cubicBezTo>
                  <a:pt x="7966" y="9879"/>
                  <a:pt x="8225" y="9367"/>
                  <a:pt x="8517" y="8855"/>
                </a:cubicBezTo>
                <a:cubicBezTo>
                  <a:pt x="8808" y="8394"/>
                  <a:pt x="9132" y="8036"/>
                  <a:pt x="9553" y="7780"/>
                </a:cubicBezTo>
                <a:cubicBezTo>
                  <a:pt x="9942" y="7524"/>
                  <a:pt x="10363" y="7371"/>
                  <a:pt x="10816" y="7371"/>
                </a:cubicBezTo>
                <a:cubicBezTo>
                  <a:pt x="10816" y="5682"/>
                  <a:pt x="10816" y="5682"/>
                  <a:pt x="10816" y="5682"/>
                </a:cubicBezTo>
                <a:cubicBezTo>
                  <a:pt x="13504" y="8138"/>
                  <a:pt x="13504" y="8138"/>
                  <a:pt x="13504" y="8138"/>
                </a:cubicBezTo>
                <a:cubicBezTo>
                  <a:pt x="10816" y="10595"/>
                  <a:pt x="10816" y="10595"/>
                  <a:pt x="10816" y="10595"/>
                </a:cubicBezTo>
                <a:cubicBezTo>
                  <a:pt x="10816" y="8548"/>
                  <a:pt x="10816" y="8548"/>
                  <a:pt x="10816" y="8548"/>
                </a:cubicBezTo>
                <a:cubicBezTo>
                  <a:pt x="10460" y="8548"/>
                  <a:pt x="10136" y="8599"/>
                  <a:pt x="9845" y="8804"/>
                </a:cubicBezTo>
                <a:cubicBezTo>
                  <a:pt x="9521" y="9009"/>
                  <a:pt x="9262" y="9316"/>
                  <a:pt x="9035" y="9674"/>
                </a:cubicBezTo>
                <a:cubicBezTo>
                  <a:pt x="8808" y="10032"/>
                  <a:pt x="8614" y="10442"/>
                  <a:pt x="8485" y="10902"/>
                </a:cubicBezTo>
                <a:cubicBezTo>
                  <a:pt x="8355" y="11414"/>
                  <a:pt x="8290" y="11926"/>
                  <a:pt x="8290" y="12438"/>
                </a:cubicBezTo>
                <a:cubicBezTo>
                  <a:pt x="8290" y="13052"/>
                  <a:pt x="8355" y="13564"/>
                  <a:pt x="8485" y="14076"/>
                </a:cubicBezTo>
                <a:cubicBezTo>
                  <a:pt x="8614" y="14536"/>
                  <a:pt x="8808" y="14946"/>
                  <a:pt x="9035" y="15304"/>
                </a:cubicBezTo>
                <a:cubicBezTo>
                  <a:pt x="9262" y="15663"/>
                  <a:pt x="9521" y="15970"/>
                  <a:pt x="9845" y="16174"/>
                </a:cubicBezTo>
                <a:cubicBezTo>
                  <a:pt x="10136" y="16379"/>
                  <a:pt x="10460" y="16430"/>
                  <a:pt x="10816" y="16430"/>
                </a:cubicBezTo>
                <a:close/>
              </a:path>
            </a:pathLst>
          </a:custGeom>
          <a:solidFill>
            <a:srgbClr val="51B5BE"/>
          </a:solidFill>
          <a:ln cap="flat" cmpd="sng" w="9525">
            <a:solidFill>
              <a:srgbClr val="51B5BE"/>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0"/>
          <p:cNvSpPr txBox="1"/>
          <p:nvPr/>
        </p:nvSpPr>
        <p:spPr>
          <a:xfrm>
            <a:off x="542000" y="1130700"/>
            <a:ext cx="2517300" cy="7362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100">
                <a:solidFill>
                  <a:srgbClr val="51B5BE"/>
                </a:solidFill>
                <a:latin typeface="Open Sans"/>
                <a:ea typeface="Open Sans"/>
                <a:cs typeface="Open Sans"/>
                <a:sym typeface="Open Sans"/>
              </a:rPr>
              <a:t>Southern California Permanente Medical Group accelerates imaging operations for 14 hospitals and 100+ clinics</a:t>
            </a:r>
            <a:endParaRPr b="1" sz="1100">
              <a:solidFill>
                <a:srgbClr val="51B5BE"/>
              </a:solidFill>
              <a:latin typeface="Open Sans"/>
              <a:ea typeface="Open Sans"/>
              <a:cs typeface="Open Sans"/>
              <a:sym typeface="Open Sans"/>
            </a:endParaRPr>
          </a:p>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pic>
        <p:nvPicPr>
          <p:cNvPr id="226" name="Google Shape;226;p20"/>
          <p:cNvPicPr preferRelativeResize="0"/>
          <p:nvPr/>
        </p:nvPicPr>
        <p:blipFill rotWithShape="1">
          <a:blip r:embed="rId3">
            <a:alphaModFix/>
          </a:blip>
          <a:srcRect b="32578" l="0" r="0" t="34234"/>
          <a:stretch/>
        </p:blipFill>
        <p:spPr>
          <a:xfrm>
            <a:off x="474000" y="361350"/>
            <a:ext cx="2218416" cy="736200"/>
          </a:xfrm>
          <a:prstGeom prst="rect">
            <a:avLst/>
          </a:prstGeom>
          <a:noFill/>
          <a:ln>
            <a:noFill/>
          </a:ln>
        </p:spPr>
      </p:pic>
      <p:cxnSp>
        <p:nvCxnSpPr>
          <p:cNvPr id="227" name="Google Shape;227;p20"/>
          <p:cNvCxnSpPr/>
          <p:nvPr/>
        </p:nvCxnSpPr>
        <p:spPr>
          <a:xfrm>
            <a:off x="449963"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228" name="Google Shape;228;p20"/>
          <p:cNvSpPr txBox="1"/>
          <p:nvPr/>
        </p:nvSpPr>
        <p:spPr>
          <a:xfrm>
            <a:off x="542000" y="2014325"/>
            <a:ext cx="2584200" cy="11211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Strategy</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Active and passive instances of Unifier at each hospital to ensure high availability of routing capabilities. Centrally managed libraries of routing logic via LUA scripting so that updates are instantly deployed across the enterprise.</a:t>
            </a:r>
            <a:endParaRPr sz="1100"/>
          </a:p>
        </p:txBody>
      </p:sp>
      <p:sp>
        <p:nvSpPr>
          <p:cNvPr id="229" name="Google Shape;229;p20"/>
          <p:cNvSpPr/>
          <p:nvPr/>
        </p:nvSpPr>
        <p:spPr>
          <a:xfrm>
            <a:off x="7106988" y="561997"/>
            <a:ext cx="561708" cy="847638"/>
          </a:xfrm>
          <a:custGeom>
            <a:rect b="b" l="l" r="r" t="t"/>
            <a:pathLst>
              <a:path extrusionOk="0" h="21600" w="2160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30" name="Google Shape;230;p20"/>
          <p:cNvSpPr txBox="1"/>
          <p:nvPr/>
        </p:nvSpPr>
        <p:spPr>
          <a:xfrm>
            <a:off x="3279850" y="4120725"/>
            <a:ext cx="4573800" cy="911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i="1" lang="en-US" sz="1000">
                <a:solidFill>
                  <a:srgbClr val="51B5BE"/>
                </a:solidFill>
                <a:latin typeface="Open Sans"/>
                <a:ea typeface="Open Sans"/>
                <a:cs typeface="Open Sans"/>
                <a:sym typeface="Open Sans"/>
              </a:rPr>
              <a:t>“</a:t>
            </a:r>
            <a:r>
              <a:rPr b="1" i="1" lang="en-US" sz="1000">
                <a:solidFill>
                  <a:srgbClr val="51B5BE"/>
                </a:solidFill>
                <a:latin typeface="Open Sans"/>
                <a:ea typeface="Open Sans"/>
                <a:cs typeface="Open Sans"/>
                <a:sym typeface="Open Sans"/>
              </a:rPr>
              <a:t>The Unifier platform has enabled SCPMG to easily manage a large number of DICOM routers. We can maximize functionality and update the business logic of over 2,500 modalities in our network.</a:t>
            </a:r>
            <a:r>
              <a:rPr b="1" i="1" lang="en-US" sz="1000">
                <a:solidFill>
                  <a:srgbClr val="51B5BE"/>
                </a:solidFill>
                <a:latin typeface="Open Sans"/>
                <a:ea typeface="Open Sans"/>
                <a:cs typeface="Open Sans"/>
                <a:sym typeface="Open Sans"/>
              </a:rPr>
              <a:t>”  </a:t>
            </a:r>
            <a:endParaRPr b="1" i="1" sz="1000">
              <a:solidFill>
                <a:srgbClr val="51B5BE"/>
              </a:solidFill>
              <a:latin typeface="Open Sans"/>
              <a:ea typeface="Open Sans"/>
              <a:cs typeface="Open Sans"/>
              <a:sym typeface="Open Sans"/>
            </a:endParaRPr>
          </a:p>
        </p:txBody>
      </p:sp>
      <p:sp>
        <p:nvSpPr>
          <p:cNvPr id="231" name="Google Shape;231;p20"/>
          <p:cNvSpPr/>
          <p:nvPr/>
        </p:nvSpPr>
        <p:spPr>
          <a:xfrm>
            <a:off x="3255550" y="361350"/>
            <a:ext cx="4622400" cy="3741000"/>
          </a:xfrm>
          <a:prstGeom prst="rect">
            <a:avLst/>
          </a:prstGeom>
          <a:solidFill>
            <a:srgbClr val="51B5BE"/>
          </a:solidFill>
          <a:ln>
            <a:noFill/>
          </a:ln>
        </p:spPr>
        <p:txBody>
          <a:bodyPr anchorCtr="0" anchor="ctr" bIns="32000" lIns="32000" spcFirstLastPara="1" rIns="32000" wrap="square" tIns="32000">
            <a:noAutofit/>
          </a:bodyPr>
          <a:lstStyle/>
          <a:p>
            <a:pPr indent="0" lvl="0" marL="0" rtl="0" algn="l">
              <a:spcBef>
                <a:spcPts val="0"/>
              </a:spcBef>
              <a:spcAft>
                <a:spcPts val="0"/>
              </a:spcAft>
              <a:buNone/>
            </a:pPr>
            <a:r>
              <a:t/>
            </a:r>
            <a:endParaRPr sz="500"/>
          </a:p>
        </p:txBody>
      </p:sp>
      <p:sp>
        <p:nvSpPr>
          <p:cNvPr id="232" name="Google Shape;232;p20"/>
          <p:cNvSpPr txBox="1"/>
          <p:nvPr/>
        </p:nvSpPr>
        <p:spPr>
          <a:xfrm>
            <a:off x="3867506" y="684850"/>
            <a:ext cx="3390900" cy="8952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80-90%</a:t>
            </a:r>
            <a:r>
              <a:rPr lang="en-US">
                <a:solidFill>
                  <a:schemeClr val="lt1"/>
                </a:solidFill>
                <a:latin typeface="Open Sans"/>
                <a:ea typeface="Open Sans"/>
                <a:cs typeface="Open Sans"/>
                <a:sym typeface="Open Sans"/>
              </a:rPr>
              <a:t> </a:t>
            </a:r>
            <a:r>
              <a:rPr lang="en-US">
                <a:solidFill>
                  <a:schemeClr val="lt1"/>
                </a:solidFill>
                <a:latin typeface="Open Sans"/>
                <a:ea typeface="Open Sans"/>
                <a:cs typeface="Open Sans"/>
                <a:sym typeface="Open Sans"/>
              </a:rPr>
              <a:t>automatic matching </a:t>
            </a:r>
            <a:endParaRPr>
              <a:solidFill>
                <a:schemeClr val="lt1"/>
              </a:solidFill>
              <a:latin typeface="Open Sans"/>
              <a:ea typeface="Open Sans"/>
              <a:cs typeface="Open Sans"/>
              <a:sym typeface="Open Sans"/>
            </a:endParaRPr>
          </a:p>
          <a:p>
            <a:pPr indent="0" lvl="0" marL="0" rtl="0" algn="l">
              <a:spcBef>
                <a:spcPts val="0"/>
              </a:spcBef>
              <a:spcAft>
                <a:spcPts val="0"/>
              </a:spcAft>
              <a:buNone/>
            </a:pPr>
            <a:r>
              <a:rPr lang="en-US">
                <a:solidFill>
                  <a:schemeClr val="lt1"/>
                </a:solidFill>
                <a:latin typeface="Open Sans"/>
                <a:ea typeface="Open Sans"/>
                <a:cs typeface="Open Sans"/>
                <a:sym typeface="Open Sans"/>
              </a:rPr>
              <a:t>of inbound studies</a:t>
            </a:r>
            <a:endParaRPr b="1">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33" name="Google Shape;233;p20"/>
          <p:cNvSpPr txBox="1"/>
          <p:nvPr/>
        </p:nvSpPr>
        <p:spPr>
          <a:xfrm>
            <a:off x="3284125" y="2810650"/>
            <a:ext cx="2584200" cy="895200"/>
          </a:xfrm>
          <a:prstGeom prst="rect">
            <a:avLst/>
          </a:prstGeom>
          <a:noFill/>
          <a:ln>
            <a:noFill/>
          </a:ln>
        </p:spPr>
        <p:txBody>
          <a:bodyPr anchorCtr="0" anchor="t" bIns="32000" lIns="32000" spcFirstLastPara="1" rIns="32000" wrap="square" tIns="32000">
            <a:noAutofit/>
          </a:bodyPr>
          <a:lstStyle/>
          <a:p>
            <a:pPr indent="0" lvl="0" marL="165100" rtl="0" algn="l">
              <a:spcBef>
                <a:spcPts val="0"/>
              </a:spcBef>
              <a:spcAft>
                <a:spcPts val="0"/>
              </a:spcAft>
              <a:buNone/>
            </a:pPr>
            <a:r>
              <a:rPr b="1" lang="en-US">
                <a:solidFill>
                  <a:schemeClr val="lt1"/>
                </a:solidFill>
                <a:latin typeface="Open Sans"/>
                <a:ea typeface="Open Sans"/>
                <a:cs typeface="Open Sans"/>
                <a:sym typeface="Open Sans"/>
              </a:rPr>
              <a:t>Improved</a:t>
            </a:r>
            <a:br>
              <a:rPr b="1"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management</a:t>
            </a:r>
            <a:br>
              <a:rPr b="1"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of 2,500+</a:t>
            </a:r>
            <a:br>
              <a:rPr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modalities</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b="1">
              <a:solidFill>
                <a:schemeClr val="lt1"/>
              </a:solidFill>
              <a:latin typeface="Open Sans"/>
              <a:ea typeface="Open Sans"/>
              <a:cs typeface="Open Sans"/>
              <a:sym typeface="Open Sans"/>
            </a:endParaRPr>
          </a:p>
        </p:txBody>
      </p:sp>
      <p:sp>
        <p:nvSpPr>
          <p:cNvPr id="234" name="Google Shape;234;p20"/>
          <p:cNvSpPr txBox="1"/>
          <p:nvPr/>
        </p:nvSpPr>
        <p:spPr>
          <a:xfrm>
            <a:off x="5089350" y="3036100"/>
            <a:ext cx="2805600" cy="5967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Accelerated </a:t>
            </a:r>
            <a:r>
              <a:rPr lang="en-US">
                <a:solidFill>
                  <a:schemeClr val="lt1"/>
                </a:solidFill>
                <a:latin typeface="Open Sans"/>
                <a:ea typeface="Open Sans"/>
                <a:cs typeface="Open Sans"/>
                <a:sym typeface="Open Sans"/>
              </a:rPr>
              <a:t>data ingestion</a:t>
            </a:r>
            <a:br>
              <a:rPr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at new and existing sites</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p:txBody>
      </p:sp>
      <p:cxnSp>
        <p:nvCxnSpPr>
          <p:cNvPr id="235" name="Google Shape;235;p20"/>
          <p:cNvCxnSpPr/>
          <p:nvPr/>
        </p:nvCxnSpPr>
        <p:spPr>
          <a:xfrm>
            <a:off x="4823788" y="2743318"/>
            <a:ext cx="0" cy="1121100"/>
          </a:xfrm>
          <a:prstGeom prst="straightConnector1">
            <a:avLst/>
          </a:prstGeom>
          <a:noFill/>
          <a:ln cap="flat" cmpd="sng" w="9525">
            <a:solidFill>
              <a:srgbClr val="FEBC11"/>
            </a:solidFill>
            <a:prstDash val="solid"/>
            <a:round/>
            <a:headEnd len="med" w="med" type="none"/>
            <a:tailEnd len="med" w="med" type="none"/>
          </a:ln>
        </p:spPr>
      </p:cxnSp>
      <p:cxnSp>
        <p:nvCxnSpPr>
          <p:cNvPr id="236" name="Google Shape;236;p20"/>
          <p:cNvCxnSpPr/>
          <p:nvPr/>
        </p:nvCxnSpPr>
        <p:spPr>
          <a:xfrm>
            <a:off x="3505963" y="1571736"/>
            <a:ext cx="0" cy="895200"/>
          </a:xfrm>
          <a:prstGeom prst="straightConnector1">
            <a:avLst/>
          </a:prstGeom>
          <a:noFill/>
          <a:ln cap="flat" cmpd="sng" w="9525">
            <a:solidFill>
              <a:srgbClr val="FEBC11"/>
            </a:solidFill>
            <a:prstDash val="solid"/>
            <a:round/>
            <a:headEnd len="med" w="med" type="none"/>
            <a:tailEnd len="med" w="med" type="none"/>
          </a:ln>
        </p:spPr>
      </p:cxnSp>
      <p:sp>
        <p:nvSpPr>
          <p:cNvPr id="237" name="Google Shape;237;p20"/>
          <p:cNvSpPr txBox="1"/>
          <p:nvPr/>
        </p:nvSpPr>
        <p:spPr>
          <a:xfrm>
            <a:off x="3688300" y="1739715"/>
            <a:ext cx="4037100" cy="673500"/>
          </a:xfrm>
          <a:prstGeom prst="rect">
            <a:avLst/>
          </a:prstGeom>
          <a:noFill/>
          <a:ln>
            <a:noFill/>
          </a:ln>
        </p:spPr>
        <p:txBody>
          <a:bodyPr anchorCtr="0" anchor="ctr" bIns="32000" lIns="32000" spcFirstLastPara="1" rIns="32000" wrap="square" tIns="32000">
            <a:noAutofit/>
          </a:bodyPr>
          <a:lstStyle/>
          <a:p>
            <a:pPr indent="0" lvl="0" marL="0" rtl="0" algn="l">
              <a:spcBef>
                <a:spcPts val="0"/>
              </a:spcBef>
              <a:spcAft>
                <a:spcPts val="0"/>
              </a:spcAft>
              <a:buNone/>
            </a:pPr>
            <a:r>
              <a:rPr lang="en-US" sz="1800">
                <a:solidFill>
                  <a:schemeClr val="lt1"/>
                </a:solidFill>
                <a:latin typeface="Open Sans"/>
                <a:ea typeface="Open Sans"/>
                <a:cs typeface="Open Sans"/>
                <a:sym typeface="Open Sans"/>
              </a:rPr>
              <a:t>Intelligent data routing across an expansive healthcare enterprise</a:t>
            </a:r>
            <a:endParaRPr sz="1800">
              <a:solidFill>
                <a:schemeClr val="lt1"/>
              </a:solidFill>
              <a:latin typeface="Open Sans"/>
              <a:ea typeface="Open Sans"/>
              <a:cs typeface="Open Sans"/>
              <a:sym typeface="Open Sans"/>
            </a:endParaRPr>
          </a:p>
        </p:txBody>
      </p:sp>
      <p:sp>
        <p:nvSpPr>
          <p:cNvPr id="238" name="Google Shape;238;p20"/>
          <p:cNvSpPr txBox="1"/>
          <p:nvPr/>
        </p:nvSpPr>
        <p:spPr>
          <a:xfrm>
            <a:off x="3255550" y="4776200"/>
            <a:ext cx="4573800" cy="2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900">
                <a:solidFill>
                  <a:srgbClr val="666666"/>
                </a:solidFill>
                <a:latin typeface="Open Sans"/>
                <a:ea typeface="Open Sans"/>
                <a:cs typeface="Open Sans"/>
                <a:sym typeface="Open Sans"/>
              </a:rPr>
              <a:t>- </a:t>
            </a:r>
            <a:r>
              <a:rPr lang="en-US" sz="900">
                <a:solidFill>
                  <a:srgbClr val="666666"/>
                </a:solidFill>
                <a:latin typeface="Open Sans"/>
                <a:ea typeface="Open Sans"/>
                <a:cs typeface="Open Sans"/>
                <a:sym typeface="Open Sans"/>
              </a:rPr>
              <a:t>Bruce W. Hoel</a:t>
            </a:r>
            <a:r>
              <a:rPr lang="en-US" sz="900">
                <a:solidFill>
                  <a:srgbClr val="666666"/>
                </a:solidFill>
                <a:latin typeface="Open Sans"/>
                <a:ea typeface="Open Sans"/>
                <a:cs typeface="Open Sans"/>
                <a:sym typeface="Open Sans"/>
              </a:rPr>
              <a:t>, Imaging Solutions Architect, SCPMG</a:t>
            </a:r>
            <a:endParaRPr sz="900">
              <a:solidFill>
                <a:srgbClr val="666666"/>
              </a:solidFill>
              <a:latin typeface="Open Sans"/>
              <a:ea typeface="Open Sans"/>
              <a:cs typeface="Open Sans"/>
              <a:sym typeface="Open Sans"/>
            </a:endParaRPr>
          </a:p>
        </p:txBody>
      </p:sp>
      <p:sp>
        <p:nvSpPr>
          <p:cNvPr id="239" name="Google Shape;239;p20"/>
          <p:cNvSpPr/>
          <p:nvPr/>
        </p:nvSpPr>
        <p:spPr>
          <a:xfrm>
            <a:off x="6836625" y="596000"/>
            <a:ext cx="879282" cy="425358"/>
          </a:xfrm>
          <a:custGeom>
            <a:rect b="b" l="l" r="r" t="t"/>
            <a:pathLst>
              <a:path extrusionOk="0" h="21600" w="21600">
                <a:moveTo>
                  <a:pt x="4696" y="19887"/>
                </a:moveTo>
                <a:cubicBezTo>
                  <a:pt x="4987" y="19887"/>
                  <a:pt x="5246" y="19887"/>
                  <a:pt x="5505" y="19738"/>
                </a:cubicBezTo>
                <a:cubicBezTo>
                  <a:pt x="5764" y="19589"/>
                  <a:pt x="6056" y="19366"/>
                  <a:pt x="6282" y="19142"/>
                </a:cubicBezTo>
                <a:cubicBezTo>
                  <a:pt x="6509" y="18844"/>
                  <a:pt x="6736" y="18546"/>
                  <a:pt x="6963" y="18248"/>
                </a:cubicBezTo>
                <a:cubicBezTo>
                  <a:pt x="7189" y="17876"/>
                  <a:pt x="7384" y="17429"/>
                  <a:pt x="7545" y="16982"/>
                </a:cubicBezTo>
                <a:cubicBezTo>
                  <a:pt x="8064" y="18174"/>
                  <a:pt x="8064" y="18174"/>
                  <a:pt x="8064" y="18174"/>
                </a:cubicBezTo>
                <a:cubicBezTo>
                  <a:pt x="7869" y="18695"/>
                  <a:pt x="7643" y="19142"/>
                  <a:pt x="7384" y="19589"/>
                </a:cubicBezTo>
                <a:cubicBezTo>
                  <a:pt x="7124" y="19961"/>
                  <a:pt x="6865" y="20334"/>
                  <a:pt x="6542" y="20706"/>
                </a:cubicBezTo>
                <a:cubicBezTo>
                  <a:pt x="6250" y="20930"/>
                  <a:pt x="5959" y="21153"/>
                  <a:pt x="5667" y="21302"/>
                </a:cubicBezTo>
                <a:cubicBezTo>
                  <a:pt x="5343" y="21451"/>
                  <a:pt x="5019" y="21600"/>
                  <a:pt x="4696" y="21600"/>
                </a:cubicBezTo>
                <a:cubicBezTo>
                  <a:pt x="4048" y="21600"/>
                  <a:pt x="3433" y="21302"/>
                  <a:pt x="2882" y="20706"/>
                </a:cubicBezTo>
                <a:cubicBezTo>
                  <a:pt x="2332" y="20110"/>
                  <a:pt x="1813" y="19366"/>
                  <a:pt x="1393" y="18397"/>
                </a:cubicBezTo>
                <a:cubicBezTo>
                  <a:pt x="972" y="17429"/>
                  <a:pt x="648" y="16237"/>
                  <a:pt x="389" y="14971"/>
                </a:cubicBezTo>
                <a:cubicBezTo>
                  <a:pt x="130" y="13705"/>
                  <a:pt x="0" y="12290"/>
                  <a:pt x="0" y="10800"/>
                </a:cubicBezTo>
                <a:cubicBezTo>
                  <a:pt x="0" y="9310"/>
                  <a:pt x="130" y="7895"/>
                  <a:pt x="389" y="6629"/>
                </a:cubicBezTo>
                <a:cubicBezTo>
                  <a:pt x="648" y="5363"/>
                  <a:pt x="972" y="4171"/>
                  <a:pt x="1393" y="3203"/>
                </a:cubicBezTo>
                <a:cubicBezTo>
                  <a:pt x="1813" y="2234"/>
                  <a:pt x="2332" y="1490"/>
                  <a:pt x="2882" y="894"/>
                </a:cubicBezTo>
                <a:cubicBezTo>
                  <a:pt x="3433" y="298"/>
                  <a:pt x="4048" y="0"/>
                  <a:pt x="4696" y="0"/>
                </a:cubicBezTo>
                <a:cubicBezTo>
                  <a:pt x="4987" y="0"/>
                  <a:pt x="5311" y="149"/>
                  <a:pt x="5635" y="298"/>
                </a:cubicBezTo>
                <a:cubicBezTo>
                  <a:pt x="5926" y="447"/>
                  <a:pt x="6218" y="670"/>
                  <a:pt x="6509" y="894"/>
                </a:cubicBezTo>
                <a:cubicBezTo>
                  <a:pt x="6768" y="1192"/>
                  <a:pt x="6995" y="1490"/>
                  <a:pt x="7254" y="1862"/>
                </a:cubicBezTo>
                <a:cubicBezTo>
                  <a:pt x="7513" y="2160"/>
                  <a:pt x="7740" y="2607"/>
                  <a:pt x="7934" y="3128"/>
                </a:cubicBezTo>
                <a:cubicBezTo>
                  <a:pt x="7966" y="3128"/>
                  <a:pt x="7966" y="3128"/>
                  <a:pt x="7966" y="3128"/>
                </a:cubicBezTo>
                <a:cubicBezTo>
                  <a:pt x="9359" y="6331"/>
                  <a:pt x="9359" y="6331"/>
                  <a:pt x="9359" y="6331"/>
                </a:cubicBezTo>
                <a:cubicBezTo>
                  <a:pt x="9359" y="3352"/>
                  <a:pt x="9359" y="3352"/>
                  <a:pt x="9359" y="3352"/>
                </a:cubicBezTo>
                <a:cubicBezTo>
                  <a:pt x="10104" y="3352"/>
                  <a:pt x="10104" y="3352"/>
                  <a:pt x="10104" y="3352"/>
                </a:cubicBezTo>
                <a:cubicBezTo>
                  <a:pt x="10104" y="9161"/>
                  <a:pt x="10104" y="9161"/>
                  <a:pt x="10104" y="9161"/>
                </a:cubicBezTo>
                <a:cubicBezTo>
                  <a:pt x="7545" y="9161"/>
                  <a:pt x="7545" y="9161"/>
                  <a:pt x="7545" y="9161"/>
                </a:cubicBezTo>
                <a:cubicBezTo>
                  <a:pt x="7545" y="7523"/>
                  <a:pt x="7545" y="7523"/>
                  <a:pt x="7545" y="7523"/>
                </a:cubicBezTo>
                <a:cubicBezTo>
                  <a:pt x="8873" y="7523"/>
                  <a:pt x="8873" y="7523"/>
                  <a:pt x="8873" y="7523"/>
                </a:cubicBezTo>
                <a:cubicBezTo>
                  <a:pt x="7448" y="4320"/>
                  <a:pt x="7448" y="4320"/>
                  <a:pt x="7448" y="4320"/>
                </a:cubicBezTo>
                <a:cubicBezTo>
                  <a:pt x="7448" y="4171"/>
                  <a:pt x="7448" y="4171"/>
                  <a:pt x="7448" y="4171"/>
                </a:cubicBezTo>
                <a:cubicBezTo>
                  <a:pt x="7222" y="3799"/>
                  <a:pt x="7027" y="3501"/>
                  <a:pt x="6833" y="3203"/>
                </a:cubicBezTo>
                <a:cubicBezTo>
                  <a:pt x="6639" y="2905"/>
                  <a:pt x="6412" y="2607"/>
                  <a:pt x="6153" y="2383"/>
                </a:cubicBezTo>
                <a:cubicBezTo>
                  <a:pt x="5926" y="2160"/>
                  <a:pt x="5700" y="2011"/>
                  <a:pt x="5440" y="1862"/>
                </a:cubicBezTo>
                <a:cubicBezTo>
                  <a:pt x="5181" y="1713"/>
                  <a:pt x="4955" y="1713"/>
                  <a:pt x="4696" y="1713"/>
                </a:cubicBezTo>
                <a:cubicBezTo>
                  <a:pt x="4145" y="1713"/>
                  <a:pt x="3659" y="1937"/>
                  <a:pt x="3141" y="2383"/>
                </a:cubicBezTo>
                <a:cubicBezTo>
                  <a:pt x="2655" y="2905"/>
                  <a:pt x="2234" y="3575"/>
                  <a:pt x="1911" y="4394"/>
                </a:cubicBezTo>
                <a:cubicBezTo>
                  <a:pt x="1554" y="5139"/>
                  <a:pt x="1263" y="6108"/>
                  <a:pt x="1036" y="7225"/>
                </a:cubicBezTo>
                <a:cubicBezTo>
                  <a:pt x="842" y="8417"/>
                  <a:pt x="712" y="9534"/>
                  <a:pt x="712" y="10800"/>
                </a:cubicBezTo>
                <a:cubicBezTo>
                  <a:pt x="712" y="11992"/>
                  <a:pt x="842" y="13183"/>
                  <a:pt x="1036" y="14375"/>
                </a:cubicBezTo>
                <a:cubicBezTo>
                  <a:pt x="1263" y="15492"/>
                  <a:pt x="1554" y="16386"/>
                  <a:pt x="1911" y="17206"/>
                </a:cubicBezTo>
                <a:cubicBezTo>
                  <a:pt x="2234" y="18025"/>
                  <a:pt x="2655" y="18695"/>
                  <a:pt x="3141" y="19217"/>
                </a:cubicBezTo>
                <a:cubicBezTo>
                  <a:pt x="3659" y="19663"/>
                  <a:pt x="4145" y="19887"/>
                  <a:pt x="4696" y="19887"/>
                </a:cubicBezTo>
                <a:close/>
                <a:moveTo>
                  <a:pt x="14314" y="3948"/>
                </a:moveTo>
                <a:cubicBezTo>
                  <a:pt x="8064" y="18174"/>
                  <a:pt x="8064" y="18174"/>
                  <a:pt x="8064" y="18174"/>
                </a:cubicBezTo>
                <a:cubicBezTo>
                  <a:pt x="7545" y="16982"/>
                  <a:pt x="7545" y="16982"/>
                  <a:pt x="7545" y="16982"/>
                </a:cubicBezTo>
                <a:cubicBezTo>
                  <a:pt x="13796" y="2756"/>
                  <a:pt x="13796" y="2756"/>
                  <a:pt x="13796" y="2756"/>
                </a:cubicBezTo>
                <a:lnTo>
                  <a:pt x="14314" y="3948"/>
                </a:lnTo>
                <a:close/>
                <a:moveTo>
                  <a:pt x="16904" y="0"/>
                </a:moveTo>
                <a:cubicBezTo>
                  <a:pt x="17552" y="0"/>
                  <a:pt x="18167" y="298"/>
                  <a:pt x="18718" y="894"/>
                </a:cubicBezTo>
                <a:cubicBezTo>
                  <a:pt x="19301" y="1490"/>
                  <a:pt x="19787" y="2234"/>
                  <a:pt x="20207" y="3203"/>
                </a:cubicBezTo>
                <a:cubicBezTo>
                  <a:pt x="20628" y="4171"/>
                  <a:pt x="20952" y="5363"/>
                  <a:pt x="21211" y="6629"/>
                </a:cubicBezTo>
                <a:cubicBezTo>
                  <a:pt x="21470" y="7895"/>
                  <a:pt x="21600" y="9310"/>
                  <a:pt x="21600" y="10800"/>
                </a:cubicBezTo>
                <a:cubicBezTo>
                  <a:pt x="21600" y="12290"/>
                  <a:pt x="21470" y="13705"/>
                  <a:pt x="21211" y="14971"/>
                </a:cubicBezTo>
                <a:cubicBezTo>
                  <a:pt x="20952" y="16237"/>
                  <a:pt x="20628" y="17429"/>
                  <a:pt x="20207" y="18397"/>
                </a:cubicBezTo>
                <a:cubicBezTo>
                  <a:pt x="19787" y="19366"/>
                  <a:pt x="19301" y="20110"/>
                  <a:pt x="18718" y="20706"/>
                </a:cubicBezTo>
                <a:cubicBezTo>
                  <a:pt x="18167" y="21302"/>
                  <a:pt x="17552" y="21600"/>
                  <a:pt x="16904" y="21600"/>
                </a:cubicBezTo>
                <a:cubicBezTo>
                  <a:pt x="16613" y="21600"/>
                  <a:pt x="16321" y="21526"/>
                  <a:pt x="15998" y="21377"/>
                </a:cubicBezTo>
                <a:cubicBezTo>
                  <a:pt x="15706" y="21228"/>
                  <a:pt x="15415" y="21079"/>
                  <a:pt x="15156" y="20781"/>
                </a:cubicBezTo>
                <a:cubicBezTo>
                  <a:pt x="14864" y="20557"/>
                  <a:pt x="14605" y="20185"/>
                  <a:pt x="14378" y="19812"/>
                </a:cubicBezTo>
                <a:cubicBezTo>
                  <a:pt x="14119" y="19440"/>
                  <a:pt x="13925" y="18993"/>
                  <a:pt x="13731" y="18546"/>
                </a:cubicBezTo>
                <a:cubicBezTo>
                  <a:pt x="13666" y="18546"/>
                  <a:pt x="13666" y="18546"/>
                  <a:pt x="13666" y="18546"/>
                </a:cubicBezTo>
                <a:cubicBezTo>
                  <a:pt x="11302" y="13109"/>
                  <a:pt x="11302" y="13109"/>
                  <a:pt x="11302" y="13109"/>
                </a:cubicBezTo>
                <a:cubicBezTo>
                  <a:pt x="11820" y="11992"/>
                  <a:pt x="11820" y="11992"/>
                  <a:pt x="11820" y="11992"/>
                </a:cubicBezTo>
                <a:cubicBezTo>
                  <a:pt x="14216" y="17429"/>
                  <a:pt x="14216" y="17429"/>
                  <a:pt x="14216" y="17429"/>
                </a:cubicBezTo>
                <a:cubicBezTo>
                  <a:pt x="14378" y="17801"/>
                  <a:pt x="14573" y="18174"/>
                  <a:pt x="14799" y="18472"/>
                </a:cubicBezTo>
                <a:cubicBezTo>
                  <a:pt x="14994" y="18770"/>
                  <a:pt x="15220" y="19068"/>
                  <a:pt x="15447" y="19217"/>
                </a:cubicBezTo>
                <a:cubicBezTo>
                  <a:pt x="15674" y="19440"/>
                  <a:pt x="15900" y="19589"/>
                  <a:pt x="16160" y="19738"/>
                </a:cubicBezTo>
                <a:cubicBezTo>
                  <a:pt x="16419" y="19887"/>
                  <a:pt x="16678" y="19887"/>
                  <a:pt x="16904" y="19887"/>
                </a:cubicBezTo>
                <a:cubicBezTo>
                  <a:pt x="17455" y="19887"/>
                  <a:pt x="17973" y="19663"/>
                  <a:pt x="18459" y="19217"/>
                </a:cubicBezTo>
                <a:cubicBezTo>
                  <a:pt x="18945" y="18695"/>
                  <a:pt x="19366" y="18025"/>
                  <a:pt x="19689" y="17206"/>
                </a:cubicBezTo>
                <a:cubicBezTo>
                  <a:pt x="20078" y="16386"/>
                  <a:pt x="20369" y="15492"/>
                  <a:pt x="20564" y="14375"/>
                </a:cubicBezTo>
                <a:cubicBezTo>
                  <a:pt x="20790" y="13183"/>
                  <a:pt x="20888" y="11992"/>
                  <a:pt x="20888" y="10800"/>
                </a:cubicBezTo>
                <a:cubicBezTo>
                  <a:pt x="20888" y="9534"/>
                  <a:pt x="20790" y="8417"/>
                  <a:pt x="20564" y="7225"/>
                </a:cubicBezTo>
                <a:cubicBezTo>
                  <a:pt x="20369" y="6108"/>
                  <a:pt x="20078" y="5139"/>
                  <a:pt x="19689" y="4394"/>
                </a:cubicBezTo>
                <a:cubicBezTo>
                  <a:pt x="19366" y="3575"/>
                  <a:pt x="18945" y="2905"/>
                  <a:pt x="18459" y="2383"/>
                </a:cubicBezTo>
                <a:cubicBezTo>
                  <a:pt x="17973" y="1937"/>
                  <a:pt x="17455" y="1713"/>
                  <a:pt x="16904" y="1713"/>
                </a:cubicBezTo>
                <a:cubicBezTo>
                  <a:pt x="16678" y="1713"/>
                  <a:pt x="16419" y="1713"/>
                  <a:pt x="16192" y="1862"/>
                </a:cubicBezTo>
                <a:cubicBezTo>
                  <a:pt x="15933" y="1937"/>
                  <a:pt x="15739" y="2086"/>
                  <a:pt x="15544" y="2234"/>
                </a:cubicBezTo>
                <a:cubicBezTo>
                  <a:pt x="15318" y="2458"/>
                  <a:pt x="15091" y="2681"/>
                  <a:pt x="14897" y="2979"/>
                </a:cubicBezTo>
                <a:cubicBezTo>
                  <a:pt x="14702" y="3277"/>
                  <a:pt x="14508" y="3575"/>
                  <a:pt x="14346" y="3948"/>
                </a:cubicBezTo>
                <a:cubicBezTo>
                  <a:pt x="13796" y="2756"/>
                  <a:pt x="13796" y="2756"/>
                  <a:pt x="13796" y="2756"/>
                </a:cubicBezTo>
                <a:cubicBezTo>
                  <a:pt x="14022" y="2383"/>
                  <a:pt x="14249" y="2011"/>
                  <a:pt x="14508" y="1639"/>
                </a:cubicBezTo>
                <a:cubicBezTo>
                  <a:pt x="14735" y="1266"/>
                  <a:pt x="14994" y="968"/>
                  <a:pt x="15220" y="819"/>
                </a:cubicBezTo>
                <a:cubicBezTo>
                  <a:pt x="15479" y="521"/>
                  <a:pt x="15739" y="372"/>
                  <a:pt x="16030" y="223"/>
                </a:cubicBezTo>
                <a:cubicBezTo>
                  <a:pt x="16321" y="74"/>
                  <a:pt x="16613" y="0"/>
                  <a:pt x="16904" y="0"/>
                </a:cubicBez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40" name="Google Shape;240;p20"/>
          <p:cNvSpPr txBox="1"/>
          <p:nvPr/>
        </p:nvSpPr>
        <p:spPr>
          <a:xfrm>
            <a:off x="542000" y="3385925"/>
            <a:ext cx="2620800" cy="11211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Unifier Features Stack</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Intelligent routing, DMWL,</a:t>
            </a:r>
            <a:r>
              <a:rPr lang="en-US" sz="1000">
                <a:solidFill>
                  <a:srgbClr val="666666"/>
                </a:solidFill>
                <a:highlight>
                  <a:schemeClr val="lt1"/>
                </a:highlight>
                <a:latin typeface="Open Sans"/>
                <a:ea typeface="Open Sans"/>
                <a:cs typeface="Open Sans"/>
                <a:sym typeface="Open Sans"/>
              </a:rPr>
              <a:t> Tag Morphing, Bi-directional HL7 Routing, High Availability Auto-Failover, LUA Scripting Framework</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sp>
        <p:nvSpPr>
          <p:cNvPr id="241" name="Google Shape;241;p20"/>
          <p:cNvSpPr txBox="1"/>
          <p:nvPr/>
        </p:nvSpPr>
        <p:spPr>
          <a:xfrm>
            <a:off x="7668700" y="5032125"/>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12</a:t>
            </a:r>
            <a:endParaRPr/>
          </a:p>
        </p:txBody>
      </p:sp>
      <p:pic>
        <p:nvPicPr>
          <p:cNvPr id="242" name="Google Shape;242;p20"/>
          <p:cNvPicPr preferRelativeResize="0"/>
          <p:nvPr/>
        </p:nvPicPr>
        <p:blipFill>
          <a:blip r:embed="rId4">
            <a:alphaModFix/>
          </a:blip>
          <a:stretch>
            <a:fillRect/>
          </a:stretch>
        </p:blipFill>
        <p:spPr>
          <a:xfrm>
            <a:off x="458749" y="4743750"/>
            <a:ext cx="843345" cy="45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1"/>
          <p:cNvSpPr txBox="1"/>
          <p:nvPr/>
        </p:nvSpPr>
        <p:spPr>
          <a:xfrm>
            <a:off x="567175" y="1156488"/>
            <a:ext cx="2584200" cy="7362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100">
                <a:solidFill>
                  <a:srgbClr val="51B5BE"/>
                </a:solidFill>
                <a:latin typeface="Open Sans"/>
                <a:ea typeface="Open Sans"/>
                <a:cs typeface="Open Sans"/>
                <a:sym typeface="Open Sans"/>
              </a:rPr>
              <a:t>Nationally ranked pediatric facility with more than 440,000 outpatient visits and 168,000 imaging studies performed each year.</a:t>
            </a:r>
            <a:endParaRPr b="1" sz="1100">
              <a:solidFill>
                <a:srgbClr val="51B5BE"/>
              </a:solidFill>
              <a:latin typeface="Open Sans"/>
              <a:ea typeface="Open Sans"/>
              <a:cs typeface="Open Sans"/>
              <a:sym typeface="Open Sans"/>
            </a:endParaRPr>
          </a:p>
          <a:p>
            <a:pPr indent="0" lvl="0" marL="0" rtl="0" algn="just">
              <a:spcBef>
                <a:spcPts val="0"/>
              </a:spcBef>
              <a:spcAft>
                <a:spcPts val="0"/>
              </a:spcAft>
              <a:buNone/>
            </a:pPr>
            <a:r>
              <a:t/>
            </a:r>
            <a:endParaRPr b="1" sz="1000">
              <a:solidFill>
                <a:srgbClr val="51B5BE"/>
              </a:solidFill>
              <a:latin typeface="Open Sans"/>
              <a:ea typeface="Open Sans"/>
              <a:cs typeface="Open Sans"/>
              <a:sym typeface="Open Sans"/>
            </a:endParaRPr>
          </a:p>
          <a:p>
            <a:pPr indent="0" lvl="0" marL="0" rtl="0" algn="just">
              <a:spcBef>
                <a:spcPts val="0"/>
              </a:spcBef>
              <a:spcAft>
                <a:spcPts val="0"/>
              </a:spcAft>
              <a:buNone/>
            </a:pPr>
            <a:r>
              <a:t/>
            </a:r>
            <a:endParaRPr sz="1100">
              <a:solidFill>
                <a:srgbClr val="51B5BE"/>
              </a:solidFill>
              <a:latin typeface="Open Sans"/>
              <a:ea typeface="Open Sans"/>
              <a:cs typeface="Open Sans"/>
              <a:sym typeface="Open Sans"/>
            </a:endParaRPr>
          </a:p>
          <a:p>
            <a:pPr indent="0" lvl="0" marL="0" rtl="0" algn="just">
              <a:spcBef>
                <a:spcPts val="0"/>
              </a:spcBef>
              <a:spcAft>
                <a:spcPts val="0"/>
              </a:spcAft>
              <a:buNone/>
            </a:pPr>
            <a:r>
              <a:t/>
            </a:r>
            <a:endParaRPr sz="1100">
              <a:solidFill>
                <a:srgbClr val="51B5BE"/>
              </a:solidFill>
              <a:latin typeface="Open Sans"/>
              <a:ea typeface="Open Sans"/>
              <a:cs typeface="Open Sans"/>
              <a:sym typeface="Open Sans"/>
            </a:endParaRPr>
          </a:p>
        </p:txBody>
      </p:sp>
      <p:cxnSp>
        <p:nvCxnSpPr>
          <p:cNvPr id="248" name="Google Shape;248;p21"/>
          <p:cNvCxnSpPr/>
          <p:nvPr/>
        </p:nvCxnSpPr>
        <p:spPr>
          <a:xfrm>
            <a:off x="458738"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249" name="Google Shape;249;p21"/>
          <p:cNvSpPr txBox="1"/>
          <p:nvPr/>
        </p:nvSpPr>
        <p:spPr>
          <a:xfrm>
            <a:off x="550775" y="2014325"/>
            <a:ext cx="2584200" cy="28338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Strategy</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Unifier integrated with WinguMD for phased rollout of specific pathologies with customized workflows for specialists. Replaced SLR cameras with hospital- sanctioned mobile devices that auto-sync data. All data and non-DICOM imaging captured in EHR and PACS.</a:t>
            </a:r>
            <a:endParaRPr sz="1200">
              <a:latin typeface="Open Sans"/>
              <a:ea typeface="Open Sans"/>
              <a:cs typeface="Open Sans"/>
              <a:sym typeface="Open Sans"/>
            </a:endParaRPr>
          </a:p>
          <a:p>
            <a:pPr indent="0" lvl="0" marL="0" rtl="0" algn="just">
              <a:spcBef>
                <a:spcPts val="0"/>
              </a:spcBef>
              <a:spcAft>
                <a:spcPts val="0"/>
              </a:spcAft>
              <a:buNone/>
            </a:pPr>
            <a:r>
              <a:t/>
            </a:r>
            <a:endParaRPr sz="1200">
              <a:latin typeface="Open Sans"/>
              <a:ea typeface="Open Sans"/>
              <a:cs typeface="Open Sans"/>
              <a:sym typeface="Open Sans"/>
            </a:endParaRPr>
          </a:p>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Unifier Features Stack</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Intelligent routing, DMWL,</a:t>
            </a:r>
            <a:r>
              <a:rPr lang="en-US" sz="1000">
                <a:solidFill>
                  <a:srgbClr val="666666"/>
                </a:solidFill>
                <a:highlight>
                  <a:schemeClr val="lt1"/>
                </a:highlight>
                <a:latin typeface="Open Sans"/>
                <a:ea typeface="Open Sans"/>
                <a:cs typeface="Open Sans"/>
                <a:sym typeface="Open Sans"/>
              </a:rPr>
              <a:t> Bi-directional HL7 Routing, Integration with ZenSnap by WinguMD for clinical communication, collaboration and visible light imaging.</a:t>
            </a:r>
            <a:endParaRPr sz="1000">
              <a:solidFill>
                <a:srgbClr val="666666"/>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sp>
        <p:nvSpPr>
          <p:cNvPr id="250" name="Google Shape;250;p21"/>
          <p:cNvSpPr/>
          <p:nvPr/>
        </p:nvSpPr>
        <p:spPr>
          <a:xfrm>
            <a:off x="7263638" y="561997"/>
            <a:ext cx="561708" cy="847638"/>
          </a:xfrm>
          <a:custGeom>
            <a:rect b="b" l="l" r="r" t="t"/>
            <a:pathLst>
              <a:path extrusionOk="0" h="21600" w="2160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51" name="Google Shape;251;p21"/>
          <p:cNvSpPr txBox="1"/>
          <p:nvPr/>
        </p:nvSpPr>
        <p:spPr>
          <a:xfrm>
            <a:off x="3259800" y="4268675"/>
            <a:ext cx="4622400" cy="6735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b="1" i="1" lang="en-US" sz="800">
                <a:solidFill>
                  <a:srgbClr val="51B5BE"/>
                </a:solidFill>
                <a:latin typeface="Open Sans"/>
                <a:ea typeface="Open Sans"/>
                <a:cs typeface="Open Sans"/>
                <a:sym typeface="Open Sans"/>
              </a:rPr>
              <a:t>“</a:t>
            </a:r>
            <a:r>
              <a:rPr b="1" lang="en-US" sz="800">
                <a:solidFill>
                  <a:srgbClr val="51B5BE"/>
                </a:solidFill>
                <a:highlight>
                  <a:schemeClr val="lt1"/>
                </a:highlight>
                <a:latin typeface="Open Sans"/>
                <a:ea typeface="Open Sans"/>
                <a:cs typeface="Open Sans"/>
                <a:sym typeface="Open Sans"/>
              </a:rPr>
              <a:t>Nicklaus Children’s Hospital is excited about the communication tools and interdisciplinary collaboration provided by WinguMD and Dicom Systems. Prior to deploying the application, clinical photos were stored in multiple devices using numerous manual processes. These companies have provided us with a single and seamless solution for clinical photos that answers the needs of our care teams.</a:t>
            </a:r>
            <a:r>
              <a:rPr b="1" i="1" lang="en-US" sz="800">
                <a:solidFill>
                  <a:srgbClr val="51B5BE"/>
                </a:solidFill>
                <a:latin typeface="Open Sans"/>
                <a:ea typeface="Open Sans"/>
                <a:cs typeface="Open Sans"/>
                <a:sym typeface="Open Sans"/>
              </a:rPr>
              <a:t>”  </a:t>
            </a:r>
            <a:endParaRPr b="1" i="1" sz="800">
              <a:solidFill>
                <a:srgbClr val="51B5BE"/>
              </a:solidFill>
              <a:latin typeface="Open Sans"/>
              <a:ea typeface="Open Sans"/>
              <a:cs typeface="Open Sans"/>
              <a:sym typeface="Open Sans"/>
            </a:endParaRPr>
          </a:p>
        </p:txBody>
      </p:sp>
      <p:sp>
        <p:nvSpPr>
          <p:cNvPr id="252" name="Google Shape;252;p21"/>
          <p:cNvSpPr/>
          <p:nvPr/>
        </p:nvSpPr>
        <p:spPr>
          <a:xfrm>
            <a:off x="3259800" y="361350"/>
            <a:ext cx="4622400" cy="3741000"/>
          </a:xfrm>
          <a:prstGeom prst="rect">
            <a:avLst/>
          </a:prstGeom>
          <a:solidFill>
            <a:srgbClr val="51B5BE"/>
          </a:solidFill>
          <a:ln>
            <a:noFill/>
          </a:ln>
        </p:spPr>
        <p:txBody>
          <a:bodyPr anchorCtr="0" anchor="ctr" bIns="32000" lIns="32000" spcFirstLastPara="1" rIns="32000" wrap="square" tIns="32000">
            <a:noAutofit/>
          </a:bodyPr>
          <a:lstStyle/>
          <a:p>
            <a:pPr indent="0" lvl="0" marL="0" rtl="0" algn="l">
              <a:spcBef>
                <a:spcPts val="0"/>
              </a:spcBef>
              <a:spcAft>
                <a:spcPts val="0"/>
              </a:spcAft>
              <a:buNone/>
            </a:pPr>
            <a:r>
              <a:t/>
            </a:r>
            <a:endParaRPr sz="500"/>
          </a:p>
        </p:txBody>
      </p:sp>
      <p:sp>
        <p:nvSpPr>
          <p:cNvPr id="253" name="Google Shape;253;p21"/>
          <p:cNvSpPr txBox="1"/>
          <p:nvPr/>
        </p:nvSpPr>
        <p:spPr>
          <a:xfrm>
            <a:off x="3288375" y="2810650"/>
            <a:ext cx="2584200" cy="895200"/>
          </a:xfrm>
          <a:prstGeom prst="rect">
            <a:avLst/>
          </a:prstGeom>
          <a:noFill/>
          <a:ln>
            <a:noFill/>
          </a:ln>
        </p:spPr>
        <p:txBody>
          <a:bodyPr anchorCtr="0" anchor="t" bIns="32000" lIns="32000" spcFirstLastPara="1" rIns="32000" wrap="square" tIns="32000">
            <a:noAutofit/>
          </a:bodyPr>
          <a:lstStyle/>
          <a:p>
            <a:pPr indent="0" lvl="0" marL="165100" rtl="0" algn="l">
              <a:spcBef>
                <a:spcPts val="0"/>
              </a:spcBef>
              <a:spcAft>
                <a:spcPts val="0"/>
              </a:spcAft>
              <a:buNone/>
            </a:pPr>
            <a:r>
              <a:rPr b="1" lang="en-US">
                <a:solidFill>
                  <a:schemeClr val="lt1"/>
                </a:solidFill>
                <a:latin typeface="Open Sans"/>
                <a:ea typeface="Open Sans"/>
                <a:cs typeface="Open Sans"/>
                <a:sym typeface="Open Sans"/>
              </a:rPr>
              <a:t>Reduced</a:t>
            </a:r>
            <a:br>
              <a:rPr b="1"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manual errors,</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rPr lang="en-US">
                <a:solidFill>
                  <a:schemeClr val="lt1"/>
                </a:solidFill>
                <a:latin typeface="Open Sans"/>
                <a:ea typeface="Open Sans"/>
                <a:cs typeface="Open Sans"/>
                <a:sym typeface="Open Sans"/>
              </a:rPr>
              <a:t>pulls up</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rPr lang="en-US">
                <a:solidFill>
                  <a:schemeClr val="lt1"/>
                </a:solidFill>
                <a:latin typeface="Open Sans"/>
                <a:ea typeface="Open Sans"/>
                <a:cs typeface="Open Sans"/>
                <a:sym typeface="Open Sans"/>
              </a:rPr>
              <a:t>patient EHR</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t/>
            </a:r>
            <a:endParaRPr b="1">
              <a:solidFill>
                <a:schemeClr val="lt1"/>
              </a:solidFill>
              <a:latin typeface="Open Sans"/>
              <a:ea typeface="Open Sans"/>
              <a:cs typeface="Open Sans"/>
              <a:sym typeface="Open Sans"/>
            </a:endParaRPr>
          </a:p>
        </p:txBody>
      </p:sp>
      <p:sp>
        <p:nvSpPr>
          <p:cNvPr id="254" name="Google Shape;254;p21"/>
          <p:cNvSpPr txBox="1"/>
          <p:nvPr/>
        </p:nvSpPr>
        <p:spPr>
          <a:xfrm>
            <a:off x="5104275" y="2984975"/>
            <a:ext cx="2805600" cy="5967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Improved </a:t>
            </a:r>
            <a:r>
              <a:rPr lang="en-US">
                <a:solidFill>
                  <a:schemeClr val="lt1"/>
                </a:solidFill>
                <a:latin typeface="Open Sans"/>
                <a:ea typeface="Open Sans"/>
                <a:cs typeface="Open Sans"/>
                <a:sym typeface="Open Sans"/>
              </a:rPr>
              <a:t>department-wide communication</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700">
              <a:solidFill>
                <a:schemeClr val="lt1"/>
              </a:solidFill>
              <a:latin typeface="Open Sans"/>
              <a:ea typeface="Open Sans"/>
              <a:cs typeface="Open Sans"/>
              <a:sym typeface="Open Sans"/>
            </a:endParaRPr>
          </a:p>
        </p:txBody>
      </p:sp>
      <p:sp>
        <p:nvSpPr>
          <p:cNvPr id="255" name="Google Shape;255;p21"/>
          <p:cNvSpPr txBox="1"/>
          <p:nvPr/>
        </p:nvSpPr>
        <p:spPr>
          <a:xfrm>
            <a:off x="3738325" y="775500"/>
            <a:ext cx="3307200" cy="5319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Save ~20 minutes per case </a:t>
            </a:r>
            <a:r>
              <a:rPr lang="en-US">
                <a:solidFill>
                  <a:schemeClr val="lt1"/>
                </a:solidFill>
                <a:latin typeface="Open Sans"/>
                <a:ea typeface="Open Sans"/>
                <a:cs typeface="Open Sans"/>
                <a:sym typeface="Open Sans"/>
              </a:rPr>
              <a:t>with point-of-care image capture</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latin typeface="Open Sans"/>
              <a:ea typeface="Open Sans"/>
              <a:cs typeface="Open Sans"/>
              <a:sym typeface="Open Sans"/>
            </a:endParaRPr>
          </a:p>
        </p:txBody>
      </p:sp>
      <p:cxnSp>
        <p:nvCxnSpPr>
          <p:cNvPr id="256" name="Google Shape;256;p21"/>
          <p:cNvCxnSpPr/>
          <p:nvPr/>
        </p:nvCxnSpPr>
        <p:spPr>
          <a:xfrm>
            <a:off x="4828038" y="2743318"/>
            <a:ext cx="0" cy="1121100"/>
          </a:xfrm>
          <a:prstGeom prst="straightConnector1">
            <a:avLst/>
          </a:prstGeom>
          <a:noFill/>
          <a:ln cap="flat" cmpd="sng" w="9525">
            <a:solidFill>
              <a:srgbClr val="FEBC11"/>
            </a:solidFill>
            <a:prstDash val="solid"/>
            <a:round/>
            <a:headEnd len="med" w="med" type="none"/>
            <a:tailEnd len="med" w="med" type="none"/>
          </a:ln>
        </p:spPr>
      </p:cxnSp>
      <p:cxnSp>
        <p:nvCxnSpPr>
          <p:cNvPr id="257" name="Google Shape;257;p21"/>
          <p:cNvCxnSpPr/>
          <p:nvPr/>
        </p:nvCxnSpPr>
        <p:spPr>
          <a:xfrm>
            <a:off x="3496438" y="1611436"/>
            <a:ext cx="0" cy="895200"/>
          </a:xfrm>
          <a:prstGeom prst="straightConnector1">
            <a:avLst/>
          </a:prstGeom>
          <a:noFill/>
          <a:ln cap="flat" cmpd="sng" w="9525">
            <a:solidFill>
              <a:srgbClr val="FEBC11"/>
            </a:solidFill>
            <a:prstDash val="solid"/>
            <a:round/>
            <a:headEnd len="med" w="med" type="none"/>
            <a:tailEnd len="med" w="med" type="none"/>
          </a:ln>
        </p:spPr>
      </p:cxnSp>
      <p:sp>
        <p:nvSpPr>
          <p:cNvPr id="258" name="Google Shape;258;p21"/>
          <p:cNvSpPr txBox="1"/>
          <p:nvPr/>
        </p:nvSpPr>
        <p:spPr>
          <a:xfrm>
            <a:off x="3688300" y="1722265"/>
            <a:ext cx="4037100" cy="673500"/>
          </a:xfrm>
          <a:prstGeom prst="rect">
            <a:avLst/>
          </a:prstGeom>
          <a:noFill/>
          <a:ln>
            <a:noFill/>
          </a:ln>
        </p:spPr>
        <p:txBody>
          <a:bodyPr anchorCtr="0" anchor="ctr" bIns="32000" lIns="32000" spcFirstLastPara="1" rIns="32000" wrap="square" tIns="32000">
            <a:noAutofit/>
          </a:bodyPr>
          <a:lstStyle/>
          <a:p>
            <a:pPr indent="0" lvl="0" marL="0" rtl="0" algn="just">
              <a:spcBef>
                <a:spcPts val="0"/>
              </a:spcBef>
              <a:spcAft>
                <a:spcPts val="0"/>
              </a:spcAft>
              <a:buNone/>
            </a:pPr>
            <a:r>
              <a:rPr lang="en-US" sz="1800">
                <a:solidFill>
                  <a:schemeClr val="lt1"/>
                </a:solidFill>
                <a:latin typeface="Open Sans"/>
                <a:ea typeface="Open Sans"/>
                <a:cs typeface="Open Sans"/>
                <a:sym typeface="Open Sans"/>
              </a:rPr>
              <a:t>Intuitive workflow for capturing &amp; collaborating on visible light imaging</a:t>
            </a:r>
            <a:endParaRPr sz="1800">
              <a:solidFill>
                <a:schemeClr val="lt1"/>
              </a:solidFill>
              <a:latin typeface="Open Sans"/>
              <a:ea typeface="Open Sans"/>
              <a:cs typeface="Open Sans"/>
              <a:sym typeface="Open Sans"/>
            </a:endParaRPr>
          </a:p>
        </p:txBody>
      </p:sp>
      <p:sp>
        <p:nvSpPr>
          <p:cNvPr id="259" name="Google Shape;259;p21"/>
          <p:cNvSpPr/>
          <p:nvPr/>
        </p:nvSpPr>
        <p:spPr>
          <a:xfrm>
            <a:off x="7133773" y="606750"/>
            <a:ext cx="561708" cy="596700"/>
          </a:xfrm>
          <a:custGeom>
            <a:rect b="b" l="l" r="r" t="t"/>
            <a:pathLst>
              <a:path extrusionOk="0" h="21600" w="2160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60" name="Google Shape;260;p21"/>
          <p:cNvSpPr txBox="1"/>
          <p:nvPr/>
        </p:nvSpPr>
        <p:spPr>
          <a:xfrm>
            <a:off x="2890950" y="4896150"/>
            <a:ext cx="5360100" cy="2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solidFill>
                  <a:srgbClr val="666666"/>
                </a:solidFill>
                <a:latin typeface="Open Sans"/>
                <a:ea typeface="Open Sans"/>
                <a:cs typeface="Open Sans"/>
                <a:sym typeface="Open Sans"/>
              </a:rPr>
              <a:t>- </a:t>
            </a:r>
            <a:r>
              <a:rPr lang="en-US" sz="900">
                <a:solidFill>
                  <a:srgbClr val="666666"/>
                </a:solidFill>
                <a:latin typeface="Open Sans"/>
                <a:ea typeface="Open Sans"/>
                <a:cs typeface="Open Sans"/>
                <a:sym typeface="Open Sans"/>
              </a:rPr>
              <a:t>Elise Hermes</a:t>
            </a:r>
            <a:r>
              <a:rPr lang="en-US" sz="900">
                <a:solidFill>
                  <a:srgbClr val="666666"/>
                </a:solidFill>
                <a:latin typeface="Open Sans"/>
                <a:ea typeface="Open Sans"/>
                <a:cs typeface="Open Sans"/>
                <a:sym typeface="Open Sans"/>
              </a:rPr>
              <a:t>, Chief Nursing Information Officer, Nicklaus Children’s Health System</a:t>
            </a:r>
            <a:endParaRPr sz="900">
              <a:solidFill>
                <a:srgbClr val="666666"/>
              </a:solidFill>
              <a:latin typeface="Open Sans"/>
              <a:ea typeface="Open Sans"/>
              <a:cs typeface="Open Sans"/>
              <a:sym typeface="Open Sans"/>
            </a:endParaRPr>
          </a:p>
        </p:txBody>
      </p:sp>
      <p:sp>
        <p:nvSpPr>
          <p:cNvPr id="261" name="Google Shape;261;p21"/>
          <p:cNvSpPr txBox="1"/>
          <p:nvPr/>
        </p:nvSpPr>
        <p:spPr>
          <a:xfrm>
            <a:off x="7644200" y="50416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FFFFFF"/>
                </a:solidFill>
                <a:highlight>
                  <a:srgbClr val="FFFFFF"/>
                </a:highlight>
                <a:latin typeface="Open Sans Light"/>
                <a:ea typeface="Open Sans Light"/>
                <a:cs typeface="Open Sans Light"/>
                <a:sym typeface="Open Sans Light"/>
              </a:rPr>
              <a:t>13</a:t>
            </a:r>
            <a:endParaRPr>
              <a:solidFill>
                <a:srgbClr val="FFFFFF"/>
              </a:solidFill>
              <a:highlight>
                <a:srgbClr val="FFFFFF"/>
              </a:highlight>
            </a:endParaRPr>
          </a:p>
        </p:txBody>
      </p:sp>
      <p:pic>
        <p:nvPicPr>
          <p:cNvPr id="262" name="Google Shape;262;p21"/>
          <p:cNvPicPr preferRelativeResize="0"/>
          <p:nvPr/>
        </p:nvPicPr>
        <p:blipFill>
          <a:blip r:embed="rId3">
            <a:alphaModFix/>
          </a:blip>
          <a:stretch>
            <a:fillRect/>
          </a:stretch>
        </p:blipFill>
        <p:spPr>
          <a:xfrm>
            <a:off x="382549" y="4743750"/>
            <a:ext cx="843345" cy="451200"/>
          </a:xfrm>
          <a:prstGeom prst="rect">
            <a:avLst/>
          </a:prstGeom>
          <a:noFill/>
          <a:ln>
            <a:noFill/>
          </a:ln>
        </p:spPr>
      </p:pic>
      <p:pic>
        <p:nvPicPr>
          <p:cNvPr id="263" name="Google Shape;263;p21"/>
          <p:cNvPicPr preferRelativeResize="0"/>
          <p:nvPr/>
        </p:nvPicPr>
        <p:blipFill>
          <a:blip r:embed="rId4">
            <a:alphaModFix/>
          </a:blip>
          <a:stretch>
            <a:fillRect/>
          </a:stretch>
        </p:blipFill>
        <p:spPr>
          <a:xfrm>
            <a:off x="458750" y="361375"/>
            <a:ext cx="1711294" cy="596700"/>
          </a:xfrm>
          <a:prstGeom prst="rect">
            <a:avLst/>
          </a:prstGeom>
          <a:noFill/>
          <a:ln>
            <a:noFill/>
          </a:ln>
        </p:spPr>
      </p:pic>
      <p:pic>
        <p:nvPicPr>
          <p:cNvPr id="264" name="Google Shape;264;p21"/>
          <p:cNvPicPr preferRelativeResize="0"/>
          <p:nvPr/>
        </p:nvPicPr>
        <p:blipFill rotWithShape="1">
          <a:blip r:embed="rId5">
            <a:alphaModFix/>
          </a:blip>
          <a:srcRect b="91758" l="7119" r="5840" t="2507"/>
          <a:stretch/>
        </p:blipFill>
        <p:spPr>
          <a:xfrm>
            <a:off x="1534949" y="4858725"/>
            <a:ext cx="1356001" cy="221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22"/>
          <p:cNvPicPr preferRelativeResize="0"/>
          <p:nvPr/>
        </p:nvPicPr>
        <p:blipFill>
          <a:blip r:embed="rId3">
            <a:alphaModFix/>
          </a:blip>
          <a:stretch>
            <a:fillRect/>
          </a:stretch>
        </p:blipFill>
        <p:spPr>
          <a:xfrm>
            <a:off x="550775" y="361350"/>
            <a:ext cx="2164801" cy="381300"/>
          </a:xfrm>
          <a:prstGeom prst="rect">
            <a:avLst/>
          </a:prstGeom>
          <a:noFill/>
          <a:ln>
            <a:noFill/>
          </a:ln>
        </p:spPr>
      </p:pic>
      <p:sp>
        <p:nvSpPr>
          <p:cNvPr id="270" name="Google Shape;270;p22"/>
          <p:cNvSpPr txBox="1"/>
          <p:nvPr/>
        </p:nvSpPr>
        <p:spPr>
          <a:xfrm>
            <a:off x="550775" y="1130700"/>
            <a:ext cx="2584200" cy="7362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100">
                <a:solidFill>
                  <a:srgbClr val="51B5BE"/>
                </a:solidFill>
                <a:latin typeface="Open Sans"/>
                <a:ea typeface="Open Sans"/>
                <a:cs typeface="Open Sans"/>
                <a:sym typeface="Open Sans"/>
              </a:rPr>
              <a:t>Foundation Radiology serves 40+ sites is the first, multi-institutional radiology group accredited by the Joint Commission. </a:t>
            </a:r>
            <a:endParaRPr b="1" sz="1100">
              <a:solidFill>
                <a:srgbClr val="51B5BE"/>
              </a:solidFill>
              <a:latin typeface="Open Sans"/>
              <a:ea typeface="Open Sans"/>
              <a:cs typeface="Open Sans"/>
              <a:sym typeface="Open Sans"/>
            </a:endParaRPr>
          </a:p>
        </p:txBody>
      </p:sp>
      <p:cxnSp>
        <p:nvCxnSpPr>
          <p:cNvPr id="271" name="Google Shape;271;p22"/>
          <p:cNvCxnSpPr/>
          <p:nvPr/>
        </p:nvCxnSpPr>
        <p:spPr>
          <a:xfrm>
            <a:off x="458738"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272" name="Google Shape;272;p22"/>
          <p:cNvSpPr txBox="1"/>
          <p:nvPr/>
        </p:nvSpPr>
        <p:spPr>
          <a:xfrm>
            <a:off x="550775" y="2014325"/>
            <a:ext cx="2584200" cy="28338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Strategy</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Rolled out Unifier as the hub in its teleradiology network to receive exams from all image acquisition sources and route results back. Optimized routing workflows and triggers based on source, time and study type.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sz="1200">
              <a:latin typeface="Open Sans"/>
              <a:ea typeface="Open Sans"/>
              <a:cs typeface="Open Sans"/>
              <a:sym typeface="Open Sans"/>
            </a:endParaRPr>
          </a:p>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Unifier Features Stack</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Intelligent routing, DMWL,</a:t>
            </a:r>
            <a:r>
              <a:rPr lang="en-US" sz="1000">
                <a:solidFill>
                  <a:srgbClr val="666666"/>
                </a:solidFill>
                <a:highlight>
                  <a:schemeClr val="lt1"/>
                </a:highlight>
                <a:latin typeface="Open Sans"/>
                <a:ea typeface="Open Sans"/>
                <a:cs typeface="Open Sans"/>
                <a:sym typeface="Open Sans"/>
              </a:rPr>
              <a:t> Relevant Priors, Bi-directional HL7 Routing, Rapid DICOM</a:t>
            </a:r>
            <a:endParaRPr sz="1000">
              <a:solidFill>
                <a:srgbClr val="666666"/>
              </a:solidFill>
              <a:highlight>
                <a:schemeClr val="lt1"/>
              </a:highlight>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sp>
        <p:nvSpPr>
          <p:cNvPr id="273" name="Google Shape;273;p22"/>
          <p:cNvSpPr/>
          <p:nvPr/>
        </p:nvSpPr>
        <p:spPr>
          <a:xfrm>
            <a:off x="7111238" y="561997"/>
            <a:ext cx="561708" cy="847638"/>
          </a:xfrm>
          <a:custGeom>
            <a:rect b="b" l="l" r="r" t="t"/>
            <a:pathLst>
              <a:path extrusionOk="0" h="21600" w="2160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74" name="Google Shape;274;p22"/>
          <p:cNvSpPr txBox="1"/>
          <p:nvPr/>
        </p:nvSpPr>
        <p:spPr>
          <a:xfrm>
            <a:off x="3251300" y="4026775"/>
            <a:ext cx="4573800" cy="911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US" sz="1000">
                <a:solidFill>
                  <a:srgbClr val="51B5BE"/>
                </a:solidFill>
                <a:latin typeface="Open Sans"/>
                <a:ea typeface="Open Sans"/>
                <a:cs typeface="Open Sans"/>
                <a:sym typeface="Open Sans"/>
              </a:rPr>
              <a:t>“Our staff spends less time fixing problems</a:t>
            </a:r>
            <a:r>
              <a:rPr lang="en-US" sz="1000">
                <a:solidFill>
                  <a:srgbClr val="51B5BE"/>
                </a:solidFill>
                <a:latin typeface="Open Sans"/>
                <a:ea typeface="Open Sans"/>
                <a:cs typeface="Open Sans"/>
                <a:sym typeface="Open Sans"/>
              </a:rPr>
              <a:t>—</a:t>
            </a:r>
            <a:r>
              <a:rPr b="1" lang="en-US" sz="1000">
                <a:solidFill>
                  <a:srgbClr val="51B5BE"/>
                </a:solidFill>
                <a:latin typeface="Open Sans"/>
                <a:ea typeface="Open Sans"/>
                <a:cs typeface="Open Sans"/>
                <a:sym typeface="Open Sans"/>
              </a:rPr>
              <a:t>now technology does it for them.</a:t>
            </a:r>
            <a:r>
              <a:rPr b="1" i="1" lang="en-US" sz="1000">
                <a:solidFill>
                  <a:srgbClr val="51B5BE"/>
                </a:solidFill>
                <a:latin typeface="Open Sans"/>
                <a:ea typeface="Open Sans"/>
                <a:cs typeface="Open Sans"/>
                <a:sym typeface="Open Sans"/>
              </a:rPr>
              <a:t>”  </a:t>
            </a:r>
            <a:endParaRPr b="1" i="1" sz="1000">
              <a:solidFill>
                <a:srgbClr val="51B5BE"/>
              </a:solidFill>
              <a:latin typeface="Open Sans"/>
              <a:ea typeface="Open Sans"/>
              <a:cs typeface="Open Sans"/>
              <a:sym typeface="Open Sans"/>
            </a:endParaRPr>
          </a:p>
        </p:txBody>
      </p:sp>
      <p:sp>
        <p:nvSpPr>
          <p:cNvPr id="275" name="Google Shape;275;p22"/>
          <p:cNvSpPr/>
          <p:nvPr/>
        </p:nvSpPr>
        <p:spPr>
          <a:xfrm>
            <a:off x="3227000" y="361350"/>
            <a:ext cx="4622400" cy="3741000"/>
          </a:xfrm>
          <a:prstGeom prst="rect">
            <a:avLst/>
          </a:prstGeom>
          <a:solidFill>
            <a:srgbClr val="51B5BE"/>
          </a:solidFill>
          <a:ln>
            <a:noFill/>
          </a:ln>
        </p:spPr>
        <p:txBody>
          <a:bodyPr anchorCtr="0" anchor="ctr" bIns="32000" lIns="32000" spcFirstLastPara="1" rIns="32000" wrap="square" tIns="32000">
            <a:noAutofit/>
          </a:bodyPr>
          <a:lstStyle/>
          <a:p>
            <a:pPr indent="0" lvl="0" marL="0" rtl="0" algn="l">
              <a:spcBef>
                <a:spcPts val="0"/>
              </a:spcBef>
              <a:spcAft>
                <a:spcPts val="0"/>
              </a:spcAft>
              <a:buNone/>
            </a:pPr>
            <a:r>
              <a:t/>
            </a:r>
            <a:endParaRPr sz="500"/>
          </a:p>
        </p:txBody>
      </p:sp>
      <p:sp>
        <p:nvSpPr>
          <p:cNvPr id="276" name="Google Shape;276;p22"/>
          <p:cNvSpPr txBox="1"/>
          <p:nvPr/>
        </p:nvSpPr>
        <p:spPr>
          <a:xfrm>
            <a:off x="3691800" y="444150"/>
            <a:ext cx="3368700" cy="8952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b="1" lang="en-US">
                <a:solidFill>
                  <a:schemeClr val="lt1"/>
                </a:solidFill>
                <a:latin typeface="Open Sans"/>
                <a:ea typeface="Open Sans"/>
                <a:cs typeface="Open Sans"/>
                <a:sym typeface="Open Sans"/>
              </a:rPr>
              <a:t>150% growth </a:t>
            </a:r>
            <a:r>
              <a:rPr lang="en-US">
                <a:solidFill>
                  <a:schemeClr val="lt1"/>
                </a:solidFill>
                <a:latin typeface="Open Sans"/>
                <a:ea typeface="Open Sans"/>
                <a:cs typeface="Open Sans"/>
                <a:sym typeface="Open Sans"/>
              </a:rPr>
              <a:t>scaling from 650k</a:t>
            </a:r>
            <a:br>
              <a:rPr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to 1.5 million studies read per year</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77" name="Google Shape;277;p22"/>
          <p:cNvSpPr txBox="1"/>
          <p:nvPr/>
        </p:nvSpPr>
        <p:spPr>
          <a:xfrm>
            <a:off x="3288375" y="2810650"/>
            <a:ext cx="2584200" cy="895200"/>
          </a:xfrm>
          <a:prstGeom prst="rect">
            <a:avLst/>
          </a:prstGeom>
          <a:noFill/>
          <a:ln>
            <a:noFill/>
          </a:ln>
        </p:spPr>
        <p:txBody>
          <a:bodyPr anchorCtr="0" anchor="t" bIns="32000" lIns="32000" spcFirstLastPara="1" rIns="32000" wrap="square" tIns="32000">
            <a:noAutofit/>
          </a:bodyPr>
          <a:lstStyle/>
          <a:p>
            <a:pPr indent="0" lvl="0" marL="165100" rtl="0" algn="l">
              <a:spcBef>
                <a:spcPts val="0"/>
              </a:spcBef>
              <a:spcAft>
                <a:spcPts val="0"/>
              </a:spcAft>
              <a:buNone/>
            </a:pPr>
            <a:r>
              <a:rPr b="1" lang="en-US">
                <a:solidFill>
                  <a:schemeClr val="lt1"/>
                </a:solidFill>
                <a:latin typeface="Open Sans"/>
                <a:ea typeface="Open Sans"/>
                <a:cs typeface="Open Sans"/>
                <a:sym typeface="Open Sans"/>
              </a:rPr>
              <a:t>Improved</a:t>
            </a:r>
            <a:br>
              <a:rPr b="1"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access to</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rPr lang="en-US">
                <a:solidFill>
                  <a:schemeClr val="lt1"/>
                </a:solidFill>
                <a:latin typeface="Open Sans"/>
                <a:ea typeface="Open Sans"/>
                <a:cs typeface="Open Sans"/>
                <a:sym typeface="Open Sans"/>
              </a:rPr>
              <a:t>historical</a:t>
            </a:r>
            <a:endParaRPr>
              <a:solidFill>
                <a:schemeClr val="lt1"/>
              </a:solidFill>
              <a:latin typeface="Open Sans"/>
              <a:ea typeface="Open Sans"/>
              <a:cs typeface="Open Sans"/>
              <a:sym typeface="Open Sans"/>
            </a:endParaRPr>
          </a:p>
          <a:p>
            <a:pPr indent="0" lvl="0" marL="165100" rtl="0" algn="l">
              <a:spcBef>
                <a:spcPts val="0"/>
              </a:spcBef>
              <a:spcAft>
                <a:spcPts val="0"/>
              </a:spcAft>
              <a:buNone/>
            </a:pPr>
            <a:r>
              <a:rPr lang="en-US">
                <a:solidFill>
                  <a:schemeClr val="lt1"/>
                </a:solidFill>
                <a:latin typeface="Open Sans"/>
                <a:ea typeface="Open Sans"/>
                <a:cs typeface="Open Sans"/>
                <a:sym typeface="Open Sans"/>
              </a:rPr>
              <a:t>data</a:t>
            </a:r>
            <a:endParaRPr b="1">
              <a:solidFill>
                <a:srgbClr val="FFFFFF"/>
              </a:solidFill>
              <a:latin typeface="Open Sans"/>
              <a:ea typeface="Open Sans"/>
              <a:cs typeface="Open Sans"/>
              <a:sym typeface="Open Sans"/>
            </a:endParaRPr>
          </a:p>
        </p:txBody>
      </p:sp>
      <p:sp>
        <p:nvSpPr>
          <p:cNvPr id="278" name="Google Shape;278;p22"/>
          <p:cNvSpPr txBox="1"/>
          <p:nvPr/>
        </p:nvSpPr>
        <p:spPr>
          <a:xfrm>
            <a:off x="5104275" y="2984975"/>
            <a:ext cx="2805600" cy="5967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Accelerated</a:t>
            </a:r>
            <a:br>
              <a:rPr b="1" lang="en-US">
                <a:solidFill>
                  <a:schemeClr val="lt1"/>
                </a:solidFill>
                <a:latin typeface="Open Sans"/>
                <a:ea typeface="Open Sans"/>
                <a:cs typeface="Open Sans"/>
                <a:sym typeface="Open Sans"/>
              </a:rPr>
            </a:br>
            <a:r>
              <a:rPr lang="en-US">
                <a:solidFill>
                  <a:schemeClr val="lt1"/>
                </a:solidFill>
                <a:latin typeface="Open Sans"/>
                <a:ea typeface="Open Sans"/>
                <a:cs typeface="Open Sans"/>
                <a:sym typeface="Open Sans"/>
              </a:rPr>
              <a:t>site acquisition </a:t>
            </a:r>
            <a:endParaRPr b="1">
              <a:solidFill>
                <a:srgbClr val="FFFFFF"/>
              </a:solidFill>
              <a:latin typeface="Open Sans"/>
              <a:ea typeface="Open Sans"/>
              <a:cs typeface="Open Sans"/>
              <a:sym typeface="Open Sans"/>
            </a:endParaRPr>
          </a:p>
        </p:txBody>
      </p:sp>
      <p:cxnSp>
        <p:nvCxnSpPr>
          <p:cNvPr id="279" name="Google Shape;279;p22"/>
          <p:cNvCxnSpPr/>
          <p:nvPr/>
        </p:nvCxnSpPr>
        <p:spPr>
          <a:xfrm>
            <a:off x="4828038" y="2743318"/>
            <a:ext cx="0" cy="1121100"/>
          </a:xfrm>
          <a:prstGeom prst="straightConnector1">
            <a:avLst/>
          </a:prstGeom>
          <a:noFill/>
          <a:ln cap="flat" cmpd="sng" w="9525">
            <a:solidFill>
              <a:srgbClr val="FEBC11"/>
            </a:solidFill>
            <a:prstDash val="solid"/>
            <a:round/>
            <a:headEnd len="med" w="med" type="none"/>
            <a:tailEnd len="med" w="med" type="none"/>
          </a:ln>
        </p:spPr>
      </p:cxnSp>
      <p:cxnSp>
        <p:nvCxnSpPr>
          <p:cNvPr id="280" name="Google Shape;280;p22"/>
          <p:cNvCxnSpPr/>
          <p:nvPr/>
        </p:nvCxnSpPr>
        <p:spPr>
          <a:xfrm>
            <a:off x="3510213" y="1571736"/>
            <a:ext cx="0" cy="895200"/>
          </a:xfrm>
          <a:prstGeom prst="straightConnector1">
            <a:avLst/>
          </a:prstGeom>
          <a:noFill/>
          <a:ln cap="flat" cmpd="sng" w="9525">
            <a:solidFill>
              <a:srgbClr val="FEBC11"/>
            </a:solidFill>
            <a:prstDash val="solid"/>
            <a:round/>
            <a:headEnd len="med" w="med" type="none"/>
            <a:tailEnd len="med" w="med" type="none"/>
          </a:ln>
        </p:spPr>
      </p:cxnSp>
      <p:sp>
        <p:nvSpPr>
          <p:cNvPr id="281" name="Google Shape;281;p22"/>
          <p:cNvSpPr txBox="1"/>
          <p:nvPr/>
        </p:nvSpPr>
        <p:spPr>
          <a:xfrm>
            <a:off x="3734500" y="1773390"/>
            <a:ext cx="4037100" cy="673500"/>
          </a:xfrm>
          <a:prstGeom prst="rect">
            <a:avLst/>
          </a:prstGeom>
          <a:noFill/>
          <a:ln>
            <a:noFill/>
          </a:ln>
        </p:spPr>
        <p:txBody>
          <a:bodyPr anchorCtr="0" anchor="ctr" bIns="32000" lIns="32000" spcFirstLastPara="1" rIns="32000" wrap="square" tIns="32000">
            <a:noAutofit/>
          </a:bodyPr>
          <a:lstStyle/>
          <a:p>
            <a:pPr indent="0" lvl="0" marL="0" rtl="0" algn="l">
              <a:spcBef>
                <a:spcPts val="0"/>
              </a:spcBef>
              <a:spcAft>
                <a:spcPts val="0"/>
              </a:spcAft>
              <a:buNone/>
            </a:pPr>
            <a:r>
              <a:rPr lang="en-US" sz="1800">
                <a:solidFill>
                  <a:schemeClr val="lt1"/>
                </a:solidFill>
                <a:latin typeface="Open Sans"/>
                <a:ea typeface="Open Sans"/>
                <a:cs typeface="Open Sans"/>
                <a:sym typeface="Open Sans"/>
              </a:rPr>
              <a:t>Adopted Unifier for automatic routing and complex pre-fetching of</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US" sz="1800">
                <a:solidFill>
                  <a:schemeClr val="lt1"/>
                </a:solidFill>
                <a:latin typeface="Open Sans"/>
                <a:ea typeface="Open Sans"/>
                <a:cs typeface="Open Sans"/>
                <a:sym typeface="Open Sans"/>
              </a:rPr>
              <a:t>relevant priors</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82" name="Google Shape;282;p22"/>
          <p:cNvSpPr txBox="1"/>
          <p:nvPr/>
        </p:nvSpPr>
        <p:spPr>
          <a:xfrm>
            <a:off x="2452500" y="4598250"/>
            <a:ext cx="4573800" cy="2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rgbClr val="434343"/>
                </a:solidFill>
                <a:latin typeface="Open Sans"/>
                <a:ea typeface="Open Sans"/>
                <a:cs typeface="Open Sans"/>
                <a:sym typeface="Open Sans"/>
              </a:rPr>
              <a:t>- </a:t>
            </a:r>
            <a:r>
              <a:rPr lang="en-US" sz="800">
                <a:solidFill>
                  <a:srgbClr val="434343"/>
                </a:solidFill>
                <a:latin typeface="Open Sans"/>
                <a:ea typeface="Open Sans"/>
                <a:cs typeface="Open Sans"/>
                <a:sym typeface="Open Sans"/>
              </a:rPr>
              <a:t>Chris Radi, Senior Vice President IT, Foundation Radiology</a:t>
            </a:r>
            <a:endParaRPr sz="800">
              <a:solidFill>
                <a:srgbClr val="666666"/>
              </a:solidFill>
              <a:latin typeface="Open Sans"/>
              <a:ea typeface="Open Sans"/>
              <a:cs typeface="Open Sans"/>
              <a:sym typeface="Open Sans"/>
            </a:endParaRPr>
          </a:p>
        </p:txBody>
      </p:sp>
      <p:sp>
        <p:nvSpPr>
          <p:cNvPr id="283" name="Google Shape;283;p22"/>
          <p:cNvSpPr/>
          <p:nvPr/>
        </p:nvSpPr>
        <p:spPr>
          <a:xfrm>
            <a:off x="7246826" y="603175"/>
            <a:ext cx="477900" cy="736182"/>
          </a:xfrm>
          <a:custGeom>
            <a:rect b="b" l="l" r="r" t="t"/>
            <a:pathLst>
              <a:path extrusionOk="0" h="21600" w="21600">
                <a:moveTo>
                  <a:pt x="16200" y="12792"/>
                </a:moveTo>
                <a:cubicBezTo>
                  <a:pt x="21600" y="17293"/>
                  <a:pt x="21600" y="17293"/>
                  <a:pt x="21600" y="17293"/>
                </a:cubicBezTo>
                <a:cubicBezTo>
                  <a:pt x="0" y="17293"/>
                  <a:pt x="0" y="17293"/>
                  <a:pt x="0" y="17293"/>
                </a:cubicBezTo>
                <a:cubicBezTo>
                  <a:pt x="5400" y="12824"/>
                  <a:pt x="5400" y="12824"/>
                  <a:pt x="5400" y="12824"/>
                </a:cubicBezTo>
                <a:cubicBezTo>
                  <a:pt x="5400" y="12176"/>
                  <a:pt x="5400" y="11529"/>
                  <a:pt x="5400" y="10849"/>
                </a:cubicBezTo>
                <a:cubicBezTo>
                  <a:pt x="5400" y="10169"/>
                  <a:pt x="5400" y="9521"/>
                  <a:pt x="5400" y="8938"/>
                </a:cubicBezTo>
                <a:cubicBezTo>
                  <a:pt x="5400" y="8355"/>
                  <a:pt x="5400" y="7804"/>
                  <a:pt x="5400" y="7319"/>
                </a:cubicBezTo>
                <a:cubicBezTo>
                  <a:pt x="5400" y="6833"/>
                  <a:pt x="5400" y="6444"/>
                  <a:pt x="5400" y="6218"/>
                </a:cubicBezTo>
                <a:cubicBezTo>
                  <a:pt x="5400" y="5700"/>
                  <a:pt x="5497" y="5149"/>
                  <a:pt x="5789" y="4566"/>
                </a:cubicBezTo>
                <a:cubicBezTo>
                  <a:pt x="6032" y="3983"/>
                  <a:pt x="6373" y="3400"/>
                  <a:pt x="6859" y="2882"/>
                </a:cubicBezTo>
                <a:cubicBezTo>
                  <a:pt x="7297" y="2299"/>
                  <a:pt x="7881" y="1781"/>
                  <a:pt x="8562" y="1263"/>
                </a:cubicBezTo>
                <a:cubicBezTo>
                  <a:pt x="9243" y="777"/>
                  <a:pt x="9973" y="356"/>
                  <a:pt x="10849" y="0"/>
                </a:cubicBezTo>
                <a:cubicBezTo>
                  <a:pt x="11676" y="356"/>
                  <a:pt x="12454" y="777"/>
                  <a:pt x="13135" y="1263"/>
                </a:cubicBezTo>
                <a:cubicBezTo>
                  <a:pt x="13768" y="1781"/>
                  <a:pt x="14351" y="2299"/>
                  <a:pt x="14741" y="2882"/>
                </a:cubicBezTo>
                <a:cubicBezTo>
                  <a:pt x="15227" y="3400"/>
                  <a:pt x="15568" y="3951"/>
                  <a:pt x="15859" y="4534"/>
                </a:cubicBezTo>
                <a:cubicBezTo>
                  <a:pt x="16103" y="5117"/>
                  <a:pt x="16200" y="5667"/>
                  <a:pt x="16200" y="6153"/>
                </a:cubicBezTo>
                <a:cubicBezTo>
                  <a:pt x="16200" y="6444"/>
                  <a:pt x="16200" y="6833"/>
                  <a:pt x="16200" y="7286"/>
                </a:cubicBezTo>
                <a:cubicBezTo>
                  <a:pt x="16200" y="7772"/>
                  <a:pt x="16200" y="8323"/>
                  <a:pt x="16200" y="8906"/>
                </a:cubicBezTo>
                <a:cubicBezTo>
                  <a:pt x="16200" y="9488"/>
                  <a:pt x="16200" y="10136"/>
                  <a:pt x="16200" y="10816"/>
                </a:cubicBezTo>
                <a:cubicBezTo>
                  <a:pt x="16200" y="11464"/>
                  <a:pt x="16200" y="12144"/>
                  <a:pt x="16200" y="12792"/>
                </a:cubicBezTo>
                <a:close/>
                <a:moveTo>
                  <a:pt x="5400" y="16581"/>
                </a:moveTo>
                <a:cubicBezTo>
                  <a:pt x="5400" y="13925"/>
                  <a:pt x="5400" y="13925"/>
                  <a:pt x="5400" y="13925"/>
                </a:cubicBezTo>
                <a:cubicBezTo>
                  <a:pt x="2286" y="16581"/>
                  <a:pt x="2286" y="16581"/>
                  <a:pt x="2286" y="16581"/>
                </a:cubicBezTo>
                <a:lnTo>
                  <a:pt x="5400" y="16581"/>
                </a:lnTo>
                <a:close/>
                <a:moveTo>
                  <a:pt x="15130" y="16581"/>
                </a:moveTo>
                <a:cubicBezTo>
                  <a:pt x="15130" y="6218"/>
                  <a:pt x="15130" y="6218"/>
                  <a:pt x="15130" y="6218"/>
                </a:cubicBezTo>
                <a:cubicBezTo>
                  <a:pt x="15130" y="5797"/>
                  <a:pt x="15032" y="5343"/>
                  <a:pt x="14838" y="4858"/>
                </a:cubicBezTo>
                <a:cubicBezTo>
                  <a:pt x="14643" y="4372"/>
                  <a:pt x="14400" y="3886"/>
                  <a:pt x="14011" y="3433"/>
                </a:cubicBezTo>
                <a:cubicBezTo>
                  <a:pt x="13670" y="2947"/>
                  <a:pt x="13232" y="2494"/>
                  <a:pt x="12649" y="2040"/>
                </a:cubicBezTo>
                <a:cubicBezTo>
                  <a:pt x="12114" y="1619"/>
                  <a:pt x="11530" y="1231"/>
                  <a:pt x="10849" y="842"/>
                </a:cubicBezTo>
                <a:cubicBezTo>
                  <a:pt x="10119" y="1231"/>
                  <a:pt x="9486" y="1619"/>
                  <a:pt x="8951" y="2040"/>
                </a:cubicBezTo>
                <a:cubicBezTo>
                  <a:pt x="8416" y="2494"/>
                  <a:pt x="7978" y="2947"/>
                  <a:pt x="7589" y="3433"/>
                </a:cubicBezTo>
                <a:cubicBezTo>
                  <a:pt x="7200" y="3886"/>
                  <a:pt x="6957" y="4372"/>
                  <a:pt x="6762" y="4858"/>
                </a:cubicBezTo>
                <a:cubicBezTo>
                  <a:pt x="6568" y="5343"/>
                  <a:pt x="6470" y="5797"/>
                  <a:pt x="6470" y="6218"/>
                </a:cubicBezTo>
                <a:cubicBezTo>
                  <a:pt x="6470" y="16581"/>
                  <a:pt x="6470" y="16581"/>
                  <a:pt x="6470" y="16581"/>
                </a:cubicBezTo>
                <a:lnTo>
                  <a:pt x="15130" y="16581"/>
                </a:lnTo>
                <a:close/>
                <a:moveTo>
                  <a:pt x="7541" y="18005"/>
                </a:moveTo>
                <a:cubicBezTo>
                  <a:pt x="7541" y="20175"/>
                  <a:pt x="7541" y="20175"/>
                  <a:pt x="7541" y="20175"/>
                </a:cubicBezTo>
                <a:cubicBezTo>
                  <a:pt x="8659" y="20175"/>
                  <a:pt x="8659" y="20175"/>
                  <a:pt x="8659" y="20175"/>
                </a:cubicBezTo>
                <a:cubicBezTo>
                  <a:pt x="8659" y="18005"/>
                  <a:pt x="8659" y="18005"/>
                  <a:pt x="8659" y="18005"/>
                </a:cubicBezTo>
                <a:lnTo>
                  <a:pt x="7541" y="18005"/>
                </a:lnTo>
                <a:close/>
                <a:moveTo>
                  <a:pt x="10849" y="5019"/>
                </a:moveTo>
                <a:cubicBezTo>
                  <a:pt x="11189" y="5019"/>
                  <a:pt x="11578" y="5084"/>
                  <a:pt x="11870" y="5181"/>
                </a:cubicBezTo>
                <a:cubicBezTo>
                  <a:pt x="12211" y="5279"/>
                  <a:pt x="12503" y="5408"/>
                  <a:pt x="12746" y="5570"/>
                </a:cubicBezTo>
                <a:cubicBezTo>
                  <a:pt x="12989" y="5732"/>
                  <a:pt x="13184" y="5926"/>
                  <a:pt x="13281" y="6153"/>
                </a:cubicBezTo>
                <a:cubicBezTo>
                  <a:pt x="13427" y="6347"/>
                  <a:pt x="13476" y="6574"/>
                  <a:pt x="13476" y="6833"/>
                </a:cubicBezTo>
                <a:cubicBezTo>
                  <a:pt x="13476" y="7092"/>
                  <a:pt x="13427" y="7319"/>
                  <a:pt x="13281" y="7545"/>
                </a:cubicBezTo>
                <a:cubicBezTo>
                  <a:pt x="13184" y="7772"/>
                  <a:pt x="12989" y="7966"/>
                  <a:pt x="12746" y="8096"/>
                </a:cubicBezTo>
                <a:cubicBezTo>
                  <a:pt x="12503" y="8258"/>
                  <a:pt x="12211" y="8420"/>
                  <a:pt x="11870" y="8517"/>
                </a:cubicBezTo>
                <a:cubicBezTo>
                  <a:pt x="11578" y="8614"/>
                  <a:pt x="11189" y="8646"/>
                  <a:pt x="10849" y="8646"/>
                </a:cubicBezTo>
                <a:cubicBezTo>
                  <a:pt x="10459" y="8646"/>
                  <a:pt x="10070" y="8614"/>
                  <a:pt x="9778" y="8517"/>
                </a:cubicBezTo>
                <a:cubicBezTo>
                  <a:pt x="9438" y="8420"/>
                  <a:pt x="9146" y="8258"/>
                  <a:pt x="8854" y="8096"/>
                </a:cubicBezTo>
                <a:cubicBezTo>
                  <a:pt x="8659" y="7966"/>
                  <a:pt x="8465" y="7772"/>
                  <a:pt x="8319" y="7545"/>
                </a:cubicBezTo>
                <a:cubicBezTo>
                  <a:pt x="8173" y="7319"/>
                  <a:pt x="8124" y="7092"/>
                  <a:pt x="8124" y="6833"/>
                </a:cubicBezTo>
                <a:cubicBezTo>
                  <a:pt x="8124" y="6574"/>
                  <a:pt x="8173" y="6347"/>
                  <a:pt x="8319" y="6153"/>
                </a:cubicBezTo>
                <a:cubicBezTo>
                  <a:pt x="8465" y="5926"/>
                  <a:pt x="8659" y="5732"/>
                  <a:pt x="8854" y="5570"/>
                </a:cubicBezTo>
                <a:cubicBezTo>
                  <a:pt x="9146" y="5408"/>
                  <a:pt x="9438" y="5279"/>
                  <a:pt x="9778" y="5181"/>
                </a:cubicBezTo>
                <a:cubicBezTo>
                  <a:pt x="10070" y="5084"/>
                  <a:pt x="10459" y="5019"/>
                  <a:pt x="10849" y="5019"/>
                </a:cubicBezTo>
                <a:close/>
                <a:moveTo>
                  <a:pt x="10849" y="7934"/>
                </a:moveTo>
                <a:cubicBezTo>
                  <a:pt x="11043" y="7934"/>
                  <a:pt x="11238" y="7902"/>
                  <a:pt x="11432" y="7837"/>
                </a:cubicBezTo>
                <a:cubicBezTo>
                  <a:pt x="11627" y="7804"/>
                  <a:pt x="11822" y="7707"/>
                  <a:pt x="11968" y="7610"/>
                </a:cubicBezTo>
                <a:cubicBezTo>
                  <a:pt x="12114" y="7513"/>
                  <a:pt x="12211" y="7416"/>
                  <a:pt x="12308" y="7286"/>
                </a:cubicBezTo>
                <a:cubicBezTo>
                  <a:pt x="12357" y="7157"/>
                  <a:pt x="12405" y="6995"/>
                  <a:pt x="12405" y="6833"/>
                </a:cubicBezTo>
                <a:cubicBezTo>
                  <a:pt x="12405" y="6703"/>
                  <a:pt x="12357" y="6542"/>
                  <a:pt x="12308" y="6412"/>
                </a:cubicBezTo>
                <a:cubicBezTo>
                  <a:pt x="12211" y="6282"/>
                  <a:pt x="12114" y="6153"/>
                  <a:pt x="11968" y="6088"/>
                </a:cubicBezTo>
                <a:cubicBezTo>
                  <a:pt x="11822" y="5959"/>
                  <a:pt x="11627" y="5894"/>
                  <a:pt x="11432" y="5861"/>
                </a:cubicBezTo>
                <a:cubicBezTo>
                  <a:pt x="11238" y="5797"/>
                  <a:pt x="11043" y="5797"/>
                  <a:pt x="10849" y="5797"/>
                </a:cubicBezTo>
                <a:cubicBezTo>
                  <a:pt x="10557" y="5797"/>
                  <a:pt x="10362" y="5797"/>
                  <a:pt x="10168" y="5861"/>
                </a:cubicBezTo>
                <a:cubicBezTo>
                  <a:pt x="9973" y="5894"/>
                  <a:pt x="9778" y="5959"/>
                  <a:pt x="9632" y="6088"/>
                </a:cubicBezTo>
                <a:cubicBezTo>
                  <a:pt x="9486" y="6153"/>
                  <a:pt x="9389" y="6282"/>
                  <a:pt x="9292" y="6412"/>
                </a:cubicBezTo>
                <a:cubicBezTo>
                  <a:pt x="9243" y="6542"/>
                  <a:pt x="9195" y="6703"/>
                  <a:pt x="9195" y="6833"/>
                </a:cubicBezTo>
                <a:cubicBezTo>
                  <a:pt x="9195" y="6995"/>
                  <a:pt x="9243" y="7157"/>
                  <a:pt x="9292" y="7286"/>
                </a:cubicBezTo>
                <a:cubicBezTo>
                  <a:pt x="9389" y="7416"/>
                  <a:pt x="9486" y="7513"/>
                  <a:pt x="9632" y="7610"/>
                </a:cubicBezTo>
                <a:cubicBezTo>
                  <a:pt x="9778" y="7707"/>
                  <a:pt x="9973" y="7804"/>
                  <a:pt x="10168" y="7837"/>
                </a:cubicBezTo>
                <a:cubicBezTo>
                  <a:pt x="10362" y="7902"/>
                  <a:pt x="10557" y="7934"/>
                  <a:pt x="10849" y="7934"/>
                </a:cubicBezTo>
                <a:close/>
                <a:moveTo>
                  <a:pt x="10265" y="18005"/>
                </a:moveTo>
                <a:cubicBezTo>
                  <a:pt x="10265" y="21600"/>
                  <a:pt x="10265" y="21600"/>
                  <a:pt x="10265" y="21600"/>
                </a:cubicBezTo>
                <a:cubicBezTo>
                  <a:pt x="11335" y="21600"/>
                  <a:pt x="11335" y="21600"/>
                  <a:pt x="11335" y="21600"/>
                </a:cubicBezTo>
                <a:cubicBezTo>
                  <a:pt x="11335" y="18005"/>
                  <a:pt x="11335" y="18005"/>
                  <a:pt x="11335" y="18005"/>
                </a:cubicBezTo>
                <a:lnTo>
                  <a:pt x="10265" y="18005"/>
                </a:lnTo>
                <a:close/>
                <a:moveTo>
                  <a:pt x="12989" y="18005"/>
                </a:moveTo>
                <a:cubicBezTo>
                  <a:pt x="12989" y="20175"/>
                  <a:pt x="12989" y="20175"/>
                  <a:pt x="12989" y="20175"/>
                </a:cubicBezTo>
                <a:cubicBezTo>
                  <a:pt x="14059" y="20175"/>
                  <a:pt x="14059" y="20175"/>
                  <a:pt x="14059" y="20175"/>
                </a:cubicBezTo>
                <a:cubicBezTo>
                  <a:pt x="14059" y="18005"/>
                  <a:pt x="14059" y="18005"/>
                  <a:pt x="14059" y="18005"/>
                </a:cubicBezTo>
                <a:lnTo>
                  <a:pt x="12989" y="18005"/>
                </a:lnTo>
                <a:close/>
                <a:moveTo>
                  <a:pt x="16200" y="13925"/>
                </a:moveTo>
                <a:cubicBezTo>
                  <a:pt x="16200" y="14216"/>
                  <a:pt x="16200" y="14476"/>
                  <a:pt x="16200" y="14735"/>
                </a:cubicBezTo>
                <a:cubicBezTo>
                  <a:pt x="16200" y="14961"/>
                  <a:pt x="16200" y="15220"/>
                  <a:pt x="16200" y="15447"/>
                </a:cubicBezTo>
                <a:cubicBezTo>
                  <a:pt x="16200" y="15641"/>
                  <a:pt x="16200" y="15836"/>
                  <a:pt x="16200" y="16030"/>
                </a:cubicBezTo>
                <a:cubicBezTo>
                  <a:pt x="16200" y="16224"/>
                  <a:pt x="16200" y="16419"/>
                  <a:pt x="16200" y="16581"/>
                </a:cubicBezTo>
                <a:cubicBezTo>
                  <a:pt x="19314" y="16581"/>
                  <a:pt x="19314" y="16581"/>
                  <a:pt x="19314" y="16581"/>
                </a:cubicBezTo>
                <a:lnTo>
                  <a:pt x="16200" y="13925"/>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284" name="Google Shape;284;p22"/>
          <p:cNvSpPr txBox="1"/>
          <p:nvPr/>
        </p:nvSpPr>
        <p:spPr>
          <a:xfrm>
            <a:off x="7672950" y="50074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666666"/>
                </a:solidFill>
                <a:latin typeface="Open Sans Light"/>
                <a:ea typeface="Open Sans Light"/>
                <a:cs typeface="Open Sans Light"/>
                <a:sym typeface="Open Sans Light"/>
              </a:rPr>
              <a:t>14</a:t>
            </a:r>
            <a:endParaRPr>
              <a:solidFill>
                <a:srgbClr val="666666"/>
              </a:solidFill>
            </a:endParaRPr>
          </a:p>
        </p:txBody>
      </p:sp>
      <p:pic>
        <p:nvPicPr>
          <p:cNvPr id="285" name="Google Shape;285;p22"/>
          <p:cNvPicPr preferRelativeResize="0"/>
          <p:nvPr/>
        </p:nvPicPr>
        <p:blipFill>
          <a:blip r:embed="rId4">
            <a:alphaModFix/>
          </a:blip>
          <a:stretch>
            <a:fillRect/>
          </a:stretch>
        </p:blipFill>
        <p:spPr>
          <a:xfrm>
            <a:off x="458749" y="4743750"/>
            <a:ext cx="843345" cy="45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23"/>
          <p:cNvSpPr txBox="1"/>
          <p:nvPr/>
        </p:nvSpPr>
        <p:spPr>
          <a:xfrm>
            <a:off x="3259800" y="3977625"/>
            <a:ext cx="4573800" cy="911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i="1" lang="en-US" sz="1000">
                <a:solidFill>
                  <a:srgbClr val="51B5BE"/>
                </a:solidFill>
                <a:latin typeface="Open Sans"/>
                <a:ea typeface="Open Sans"/>
                <a:cs typeface="Open Sans"/>
                <a:sym typeface="Open Sans"/>
              </a:rPr>
              <a:t>“</a:t>
            </a:r>
            <a:r>
              <a:rPr b="1" i="1" lang="en-US" sz="1000">
                <a:solidFill>
                  <a:srgbClr val="51B5BE"/>
                </a:solidFill>
                <a:latin typeface="Open Sans"/>
                <a:ea typeface="Open Sans"/>
                <a:cs typeface="Open Sans"/>
                <a:sym typeface="Open Sans"/>
              </a:rPr>
              <a:t>Without Dicom Systems, we would need an army of vendor support and analysts.”  </a:t>
            </a:r>
            <a:endParaRPr b="1" i="1" sz="1000">
              <a:solidFill>
                <a:srgbClr val="51B5BE"/>
              </a:solidFill>
              <a:latin typeface="Open Sans"/>
              <a:ea typeface="Open Sans"/>
              <a:cs typeface="Open Sans"/>
              <a:sym typeface="Open Sans"/>
            </a:endParaRPr>
          </a:p>
        </p:txBody>
      </p:sp>
      <p:sp>
        <p:nvSpPr>
          <p:cNvPr id="291" name="Google Shape;291;p23"/>
          <p:cNvSpPr/>
          <p:nvPr/>
        </p:nvSpPr>
        <p:spPr>
          <a:xfrm>
            <a:off x="3259800" y="361350"/>
            <a:ext cx="4622400" cy="3741000"/>
          </a:xfrm>
          <a:prstGeom prst="rect">
            <a:avLst/>
          </a:prstGeom>
          <a:solidFill>
            <a:srgbClr val="51B5BE"/>
          </a:solidFill>
          <a:ln>
            <a:noFill/>
          </a:ln>
        </p:spPr>
        <p:txBody>
          <a:bodyPr anchorCtr="0" anchor="ctr" bIns="32000" lIns="32000" spcFirstLastPara="1" rIns="32000" wrap="square" tIns="32000">
            <a:noAutofit/>
          </a:bodyPr>
          <a:lstStyle/>
          <a:p>
            <a:pPr indent="0" lvl="0" marL="0" rtl="0" algn="l">
              <a:spcBef>
                <a:spcPts val="0"/>
              </a:spcBef>
              <a:spcAft>
                <a:spcPts val="0"/>
              </a:spcAft>
              <a:buNone/>
            </a:pPr>
            <a:r>
              <a:t/>
            </a:r>
            <a:endParaRPr sz="500"/>
          </a:p>
        </p:txBody>
      </p:sp>
      <p:sp>
        <p:nvSpPr>
          <p:cNvPr id="292" name="Google Shape;292;p23"/>
          <p:cNvSpPr txBox="1"/>
          <p:nvPr/>
        </p:nvSpPr>
        <p:spPr>
          <a:xfrm>
            <a:off x="550775" y="1130700"/>
            <a:ext cx="2584200" cy="7362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100">
                <a:solidFill>
                  <a:srgbClr val="51B5BE"/>
                </a:solidFill>
                <a:latin typeface="Open Sans"/>
                <a:ea typeface="Open Sans"/>
                <a:cs typeface="Open Sans"/>
                <a:sym typeface="Open Sans"/>
              </a:rPr>
              <a:t>Top 10 hospital on the cutting edge of technology innovation. Manages 400+ modalities and 20-50 TB of transient data per month.</a:t>
            </a:r>
            <a:endParaRPr b="1" sz="1100">
              <a:solidFill>
                <a:srgbClr val="51B5BE"/>
              </a:solidFill>
              <a:latin typeface="Open Sans"/>
              <a:ea typeface="Open Sans"/>
              <a:cs typeface="Open Sans"/>
              <a:sym typeface="Open Sans"/>
            </a:endParaRPr>
          </a:p>
          <a:p>
            <a:pPr indent="0" lvl="0" marL="0" rtl="0" algn="just">
              <a:spcBef>
                <a:spcPts val="0"/>
              </a:spcBef>
              <a:spcAft>
                <a:spcPts val="0"/>
              </a:spcAft>
              <a:buNone/>
            </a:pPr>
            <a:r>
              <a:t/>
            </a:r>
            <a:endParaRPr b="1" sz="1100">
              <a:solidFill>
                <a:srgbClr val="51B5BE"/>
              </a:solidFill>
              <a:latin typeface="Open Sans"/>
              <a:ea typeface="Open Sans"/>
              <a:cs typeface="Open Sans"/>
              <a:sym typeface="Open Sans"/>
            </a:endParaRPr>
          </a:p>
        </p:txBody>
      </p:sp>
      <p:sp>
        <p:nvSpPr>
          <p:cNvPr id="293" name="Google Shape;293;p23"/>
          <p:cNvSpPr txBox="1"/>
          <p:nvPr/>
        </p:nvSpPr>
        <p:spPr>
          <a:xfrm>
            <a:off x="3288375" y="2717976"/>
            <a:ext cx="2584200" cy="1130700"/>
          </a:xfrm>
          <a:prstGeom prst="rect">
            <a:avLst/>
          </a:prstGeom>
          <a:noFill/>
          <a:ln>
            <a:noFill/>
          </a:ln>
        </p:spPr>
        <p:txBody>
          <a:bodyPr anchorCtr="0" anchor="t" bIns="32000" lIns="32000" spcFirstLastPara="1" rIns="32000" wrap="square" tIns="32000">
            <a:noAutofit/>
          </a:bodyPr>
          <a:lstStyle/>
          <a:p>
            <a:pPr indent="0" lvl="0" marL="165100" rtl="0" algn="l">
              <a:spcBef>
                <a:spcPts val="0"/>
              </a:spcBef>
              <a:spcAft>
                <a:spcPts val="0"/>
              </a:spcAft>
              <a:buNone/>
            </a:pPr>
            <a:r>
              <a:rPr b="1" lang="en-US">
                <a:solidFill>
                  <a:srgbClr val="FFFFFF"/>
                </a:solidFill>
                <a:latin typeface="Open Sans"/>
                <a:ea typeface="Open Sans"/>
                <a:cs typeface="Open Sans"/>
                <a:sym typeface="Open Sans"/>
              </a:rPr>
              <a:t>Eliminated</a:t>
            </a:r>
            <a:br>
              <a:rPr b="1" lang="en-US">
                <a:solidFill>
                  <a:srgbClr val="FFFFFF"/>
                </a:solidFill>
                <a:latin typeface="Open Sans"/>
                <a:ea typeface="Open Sans"/>
                <a:cs typeface="Open Sans"/>
                <a:sym typeface="Open Sans"/>
              </a:rPr>
            </a:br>
            <a:r>
              <a:rPr lang="en-US">
                <a:solidFill>
                  <a:srgbClr val="FFFFFF"/>
                </a:solidFill>
                <a:latin typeface="Open Sans"/>
                <a:ea typeface="Open Sans"/>
                <a:cs typeface="Open Sans"/>
                <a:sym typeface="Open Sans"/>
              </a:rPr>
              <a:t>manual steps</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rPr lang="en-US">
                <a:solidFill>
                  <a:srgbClr val="FFFFFF"/>
                </a:solidFill>
                <a:latin typeface="Open Sans"/>
                <a:ea typeface="Open Sans"/>
                <a:cs typeface="Open Sans"/>
                <a:sym typeface="Open Sans"/>
              </a:rPr>
              <a:t>and minimized</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rPr lang="en-US">
                <a:solidFill>
                  <a:srgbClr val="FFFFFF"/>
                </a:solidFill>
                <a:latin typeface="Open Sans"/>
                <a:ea typeface="Open Sans"/>
                <a:cs typeface="Open Sans"/>
                <a:sym typeface="Open Sans"/>
              </a:rPr>
              <a:t>number of</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rPr lang="en-US">
                <a:solidFill>
                  <a:srgbClr val="FFFFFF"/>
                </a:solidFill>
                <a:latin typeface="Open Sans"/>
                <a:ea typeface="Open Sans"/>
                <a:cs typeface="Open Sans"/>
                <a:sym typeface="Open Sans"/>
              </a:rPr>
              <a:t>vendors</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294" name="Google Shape;294;p23"/>
          <p:cNvSpPr txBox="1"/>
          <p:nvPr/>
        </p:nvSpPr>
        <p:spPr>
          <a:xfrm>
            <a:off x="5104275" y="2984975"/>
            <a:ext cx="2805600" cy="5967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rgbClr val="FFFFFF"/>
                </a:solidFill>
                <a:latin typeface="Open Sans"/>
                <a:ea typeface="Open Sans"/>
                <a:cs typeface="Open Sans"/>
                <a:sym typeface="Open Sans"/>
              </a:rPr>
              <a:t>Decreased </a:t>
            </a:r>
            <a:r>
              <a:rPr lang="en-US">
                <a:solidFill>
                  <a:srgbClr val="FFFFFF"/>
                </a:solidFill>
                <a:latin typeface="Open Sans"/>
                <a:ea typeface="Open Sans"/>
                <a:cs typeface="Open Sans"/>
                <a:sym typeface="Open Sans"/>
              </a:rPr>
              <a:t>possibility of</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US">
                <a:solidFill>
                  <a:srgbClr val="FFFFFF"/>
                </a:solidFill>
                <a:latin typeface="Open Sans"/>
                <a:ea typeface="Open Sans"/>
                <a:cs typeface="Open Sans"/>
                <a:sym typeface="Open Sans"/>
              </a:rPr>
              <a:t>single point of failure</a:t>
            </a:r>
            <a:endParaRPr>
              <a:solidFill>
                <a:srgbClr val="FFFFFF"/>
              </a:solidFill>
              <a:latin typeface="Open Sans"/>
              <a:ea typeface="Open Sans"/>
              <a:cs typeface="Open Sans"/>
              <a:sym typeface="Open Sans"/>
            </a:endParaRPr>
          </a:p>
        </p:txBody>
      </p:sp>
      <p:cxnSp>
        <p:nvCxnSpPr>
          <p:cNvPr id="295" name="Google Shape;295;p23"/>
          <p:cNvCxnSpPr/>
          <p:nvPr/>
        </p:nvCxnSpPr>
        <p:spPr>
          <a:xfrm>
            <a:off x="458738"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296" name="Google Shape;296;p23"/>
          <p:cNvSpPr txBox="1"/>
          <p:nvPr/>
        </p:nvSpPr>
        <p:spPr>
          <a:xfrm>
            <a:off x="550775" y="2014325"/>
            <a:ext cx="2584200" cy="28338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Strategy</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Deployed multiple Unifier VMs for a centralized approach to tag morphing, ensuring data flows efficiently to any archive or downstream systems without manual intervention. Unifier also enabled intelligent workflow options for load balancing and provided an enterprise archive that supported data migrations.</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Unifier Features Stack</a:t>
            </a:r>
            <a:endParaRPr b="1" sz="1200">
              <a:solidFill>
                <a:srgbClr val="51B5BE"/>
              </a:solidFill>
              <a:latin typeface="Open Sans"/>
              <a:ea typeface="Open Sans"/>
              <a:cs typeface="Open Sans"/>
              <a:sym typeface="Open Sans"/>
            </a:endParaRPr>
          </a:p>
          <a:p>
            <a:pPr indent="0" lvl="0" marL="0" marR="0" rtl="0" algn="l">
              <a:spcBef>
                <a:spcPts val="0"/>
              </a:spcBef>
              <a:spcAft>
                <a:spcPts val="0"/>
              </a:spcAft>
              <a:buNone/>
            </a:pPr>
            <a:r>
              <a:rPr lang="en-US" sz="1000">
                <a:solidFill>
                  <a:srgbClr val="666666"/>
                </a:solidFill>
                <a:highlight>
                  <a:schemeClr val="lt1"/>
                </a:highlight>
                <a:latin typeface="Open Sans"/>
                <a:ea typeface="Open Sans"/>
                <a:cs typeface="Open Sans"/>
                <a:sym typeface="Open Sans"/>
              </a:rPr>
              <a:t>Unifier Archive, DICOM/HL7 transformation, High Availability, DMWL, DMWL Proxy, Relevant Priors, Enterprise Viewer, Rapid DICOM</a:t>
            </a:r>
            <a:endParaRPr sz="11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sp>
        <p:nvSpPr>
          <p:cNvPr id="297" name="Google Shape;297;p23"/>
          <p:cNvSpPr txBox="1"/>
          <p:nvPr/>
        </p:nvSpPr>
        <p:spPr>
          <a:xfrm>
            <a:off x="3316350" y="768400"/>
            <a:ext cx="3393600" cy="531900"/>
          </a:xfrm>
          <a:prstGeom prst="rect">
            <a:avLst/>
          </a:prstGeom>
          <a:noFill/>
          <a:ln>
            <a:noFill/>
          </a:ln>
        </p:spPr>
        <p:txBody>
          <a:bodyPr anchorCtr="0" anchor="t" bIns="32000" lIns="32000" spcFirstLastPara="1" rIns="32000" wrap="square" tIns="32000">
            <a:noAutofit/>
          </a:bodyPr>
          <a:lstStyle/>
          <a:p>
            <a:pPr indent="0" lvl="0" marL="0" rtl="0" algn="ctr">
              <a:spcBef>
                <a:spcPts val="0"/>
              </a:spcBef>
              <a:spcAft>
                <a:spcPts val="0"/>
              </a:spcAft>
              <a:buNone/>
            </a:pPr>
            <a:r>
              <a:rPr b="1" lang="en-US">
                <a:solidFill>
                  <a:schemeClr val="lt1"/>
                </a:solidFill>
                <a:latin typeface="Open Sans"/>
                <a:ea typeface="Open Sans"/>
                <a:cs typeface="Open Sans"/>
                <a:sym typeface="Open Sans"/>
              </a:rPr>
              <a:t>Served as point of ingestion</a:t>
            </a:r>
            <a:endParaRPr b="1">
              <a:solidFill>
                <a:schemeClr val="lt1"/>
              </a:solidFill>
              <a:latin typeface="Open Sans"/>
              <a:ea typeface="Open Sans"/>
              <a:cs typeface="Open Sans"/>
              <a:sym typeface="Open Sans"/>
            </a:endParaRPr>
          </a:p>
          <a:p>
            <a:pPr indent="0" lvl="0" marL="0" rtl="0" algn="ctr">
              <a:spcBef>
                <a:spcPts val="0"/>
              </a:spcBef>
              <a:spcAft>
                <a:spcPts val="0"/>
              </a:spcAft>
              <a:buNone/>
            </a:pPr>
            <a:r>
              <a:rPr lang="en-US">
                <a:solidFill>
                  <a:schemeClr val="lt1"/>
                </a:solidFill>
                <a:latin typeface="Open Sans"/>
                <a:ea typeface="Open Sans"/>
                <a:cs typeface="Open Sans"/>
                <a:sym typeface="Open Sans"/>
              </a:rPr>
              <a:t>for several PACS migrations</a:t>
            </a:r>
            <a:endParaRPr>
              <a:solidFill>
                <a:schemeClr val="lt1"/>
              </a:solidFill>
              <a:latin typeface="Open Sans"/>
              <a:ea typeface="Open Sans"/>
              <a:cs typeface="Open Sans"/>
              <a:sym typeface="Open Sans"/>
            </a:endParaRPr>
          </a:p>
        </p:txBody>
      </p:sp>
      <p:cxnSp>
        <p:nvCxnSpPr>
          <p:cNvPr id="298" name="Google Shape;298;p23"/>
          <p:cNvCxnSpPr/>
          <p:nvPr/>
        </p:nvCxnSpPr>
        <p:spPr>
          <a:xfrm>
            <a:off x="4828038" y="2743318"/>
            <a:ext cx="0" cy="1121100"/>
          </a:xfrm>
          <a:prstGeom prst="straightConnector1">
            <a:avLst/>
          </a:prstGeom>
          <a:noFill/>
          <a:ln cap="flat" cmpd="sng" w="9525">
            <a:solidFill>
              <a:srgbClr val="FEBC11"/>
            </a:solidFill>
            <a:prstDash val="solid"/>
            <a:round/>
            <a:headEnd len="med" w="med" type="none"/>
            <a:tailEnd len="med" w="med" type="none"/>
          </a:ln>
        </p:spPr>
      </p:cxnSp>
      <p:cxnSp>
        <p:nvCxnSpPr>
          <p:cNvPr id="299" name="Google Shape;299;p23"/>
          <p:cNvCxnSpPr/>
          <p:nvPr/>
        </p:nvCxnSpPr>
        <p:spPr>
          <a:xfrm>
            <a:off x="3510213" y="1571736"/>
            <a:ext cx="0" cy="895200"/>
          </a:xfrm>
          <a:prstGeom prst="straightConnector1">
            <a:avLst/>
          </a:prstGeom>
          <a:noFill/>
          <a:ln cap="flat" cmpd="sng" w="9525">
            <a:solidFill>
              <a:srgbClr val="FEBC11"/>
            </a:solidFill>
            <a:prstDash val="solid"/>
            <a:round/>
            <a:headEnd len="med" w="med" type="none"/>
            <a:tailEnd len="med" w="med" type="none"/>
          </a:ln>
        </p:spPr>
      </p:cxnSp>
      <p:pic>
        <p:nvPicPr>
          <p:cNvPr id="300" name="Google Shape;300;p23"/>
          <p:cNvPicPr preferRelativeResize="0"/>
          <p:nvPr/>
        </p:nvPicPr>
        <p:blipFill>
          <a:blip r:embed="rId3">
            <a:alphaModFix/>
          </a:blip>
          <a:stretch>
            <a:fillRect/>
          </a:stretch>
        </p:blipFill>
        <p:spPr>
          <a:xfrm>
            <a:off x="550775" y="386575"/>
            <a:ext cx="1756732" cy="531900"/>
          </a:xfrm>
          <a:prstGeom prst="rect">
            <a:avLst/>
          </a:prstGeom>
          <a:noFill/>
          <a:ln>
            <a:noFill/>
          </a:ln>
        </p:spPr>
      </p:pic>
      <p:sp>
        <p:nvSpPr>
          <p:cNvPr id="301" name="Google Shape;301;p23"/>
          <p:cNvSpPr txBox="1"/>
          <p:nvPr/>
        </p:nvSpPr>
        <p:spPr>
          <a:xfrm>
            <a:off x="3528150" y="1821102"/>
            <a:ext cx="4037100" cy="673500"/>
          </a:xfrm>
          <a:prstGeom prst="rect">
            <a:avLst/>
          </a:prstGeom>
          <a:noFill/>
          <a:ln>
            <a:noFill/>
          </a:ln>
        </p:spPr>
        <p:txBody>
          <a:bodyPr anchorCtr="0" anchor="ctr" bIns="32000" lIns="32000" spcFirstLastPara="1" rIns="32000" wrap="square" tIns="32000">
            <a:noAutofit/>
          </a:bodyPr>
          <a:lstStyle/>
          <a:p>
            <a:pPr indent="0" lvl="0" marL="165100" rtl="0" algn="l">
              <a:spcBef>
                <a:spcPts val="0"/>
              </a:spcBef>
              <a:spcAft>
                <a:spcPts val="0"/>
              </a:spcAft>
              <a:buNone/>
            </a:pPr>
            <a:r>
              <a:rPr lang="en-US" sz="1800">
                <a:solidFill>
                  <a:schemeClr val="lt1"/>
                </a:solidFill>
                <a:latin typeface="Open Sans"/>
                <a:ea typeface="Open Sans"/>
                <a:cs typeface="Open Sans"/>
                <a:sym typeface="Open Sans"/>
              </a:rPr>
              <a:t>Unified Enterprise Imaging for academic and medical hospital</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02" name="Google Shape;302;p23"/>
          <p:cNvSpPr txBox="1"/>
          <p:nvPr/>
        </p:nvSpPr>
        <p:spPr>
          <a:xfrm>
            <a:off x="3259800" y="4550225"/>
            <a:ext cx="4573800" cy="2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a:ea typeface="Open Sans"/>
                <a:cs typeface="Open Sans"/>
                <a:sym typeface="Open Sans"/>
              </a:rPr>
              <a:t>-</a:t>
            </a:r>
            <a:r>
              <a:rPr lang="en-US" sz="800">
                <a:solidFill>
                  <a:srgbClr val="434343"/>
                </a:solidFill>
                <a:latin typeface="Open Sans"/>
                <a:ea typeface="Open Sans"/>
                <a:cs typeface="Open Sans"/>
                <a:sym typeface="Open Sans"/>
              </a:rPr>
              <a:t>Trevor Walker, Principal Systems Analyst, Stanford Health Care</a:t>
            </a:r>
            <a:endParaRPr sz="800">
              <a:solidFill>
                <a:srgbClr val="434343"/>
              </a:solidFill>
              <a:latin typeface="Open Sans"/>
              <a:ea typeface="Open Sans"/>
              <a:cs typeface="Open Sans"/>
              <a:sym typeface="Open Sans"/>
            </a:endParaRPr>
          </a:p>
        </p:txBody>
      </p:sp>
      <p:sp>
        <p:nvSpPr>
          <p:cNvPr id="303" name="Google Shape;303;p23"/>
          <p:cNvSpPr/>
          <p:nvPr/>
        </p:nvSpPr>
        <p:spPr>
          <a:xfrm>
            <a:off x="7123301" y="626800"/>
            <a:ext cx="594270" cy="673488"/>
          </a:xfrm>
          <a:custGeom>
            <a:rect b="b" l="l" r="r" t="t"/>
            <a:pathLst>
              <a:path extrusionOk="0" h="21600" w="2160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304" name="Google Shape;304;p23"/>
          <p:cNvSpPr txBox="1"/>
          <p:nvPr/>
        </p:nvSpPr>
        <p:spPr>
          <a:xfrm>
            <a:off x="7649200" y="50022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a:t>
            </a:r>
            <a:r>
              <a:rPr lang="en-US" sz="800">
                <a:solidFill>
                  <a:srgbClr val="434343"/>
                </a:solidFill>
                <a:latin typeface="Open Sans Light"/>
                <a:ea typeface="Open Sans Light"/>
                <a:cs typeface="Open Sans Light"/>
                <a:sym typeface="Open Sans Light"/>
              </a:rPr>
              <a:t>5</a:t>
            </a:r>
            <a:endParaRPr/>
          </a:p>
        </p:txBody>
      </p:sp>
      <p:pic>
        <p:nvPicPr>
          <p:cNvPr id="305" name="Google Shape;305;p23"/>
          <p:cNvPicPr preferRelativeResize="0"/>
          <p:nvPr/>
        </p:nvPicPr>
        <p:blipFill>
          <a:blip r:embed="rId4">
            <a:alphaModFix/>
          </a:blip>
          <a:stretch>
            <a:fillRect/>
          </a:stretch>
        </p:blipFill>
        <p:spPr>
          <a:xfrm>
            <a:off x="458749" y="4743750"/>
            <a:ext cx="843345" cy="45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 name="Shape 26"/>
        <p:cNvGrpSpPr/>
        <p:nvPr/>
      </p:nvGrpSpPr>
      <p:grpSpPr>
        <a:xfrm>
          <a:off x="0" y="0"/>
          <a:ext cx="0" cy="0"/>
          <a:chOff x="0" y="0"/>
          <a:chExt cx="0" cy="0"/>
        </a:xfrm>
      </p:grpSpPr>
      <p:sp>
        <p:nvSpPr>
          <p:cNvPr id="27" name="Google Shape;27;p6"/>
          <p:cNvSpPr txBox="1"/>
          <p:nvPr/>
        </p:nvSpPr>
        <p:spPr>
          <a:xfrm>
            <a:off x="1045063" y="1171286"/>
            <a:ext cx="6347700" cy="2901300"/>
          </a:xfrm>
          <a:prstGeom prst="rect">
            <a:avLst/>
          </a:prstGeom>
          <a:noFill/>
          <a:ln>
            <a:noFill/>
          </a:ln>
        </p:spPr>
        <p:txBody>
          <a:bodyPr anchorCtr="0" anchor="t" bIns="32000" lIns="32000" spcFirstLastPara="1" rIns="32000" wrap="square" tIns="32000">
            <a:noAutofit/>
          </a:bodyPr>
          <a:lstStyle/>
          <a:p>
            <a:pPr indent="0" lvl="0" marL="0" rtl="0" algn="just">
              <a:lnSpc>
                <a:spcPct val="130000"/>
              </a:lnSpc>
              <a:spcBef>
                <a:spcPts val="0"/>
              </a:spcBef>
              <a:spcAft>
                <a:spcPts val="0"/>
              </a:spcAft>
              <a:buNone/>
            </a:pPr>
            <a:r>
              <a:rPr b="1" lang="en-US" sz="1100">
                <a:solidFill>
                  <a:srgbClr val="51B5BE"/>
                </a:solidFill>
                <a:latin typeface="Open Sans"/>
                <a:ea typeface="Open Sans"/>
                <a:cs typeface="Open Sans"/>
                <a:sym typeface="Open Sans"/>
              </a:rPr>
              <a:t>In 2008</a:t>
            </a:r>
            <a:r>
              <a:rPr lang="en-US" sz="1100">
                <a:solidFill>
                  <a:srgbClr val="51B5BE"/>
                </a:solidFill>
                <a:latin typeface="Open Sans"/>
                <a:ea typeface="Open Sans"/>
                <a:cs typeface="Open Sans"/>
                <a:sym typeface="Open Sans"/>
              </a:rPr>
              <a:t>,</a:t>
            </a:r>
            <a:r>
              <a:rPr b="1" lang="en-US" sz="1100">
                <a:solidFill>
                  <a:srgbClr val="51B5BE"/>
                </a:solidFill>
                <a:latin typeface="Open Sans"/>
                <a:ea typeface="Open Sans"/>
                <a:cs typeface="Open Sans"/>
                <a:sym typeface="Open Sans"/>
              </a:rPr>
              <a:t> </a:t>
            </a:r>
            <a:r>
              <a:rPr lang="en-US" sz="1100">
                <a:solidFill>
                  <a:srgbClr val="666666"/>
                </a:solidFill>
                <a:latin typeface="Open Sans"/>
                <a:ea typeface="Open Sans"/>
                <a:cs typeface="Open Sans"/>
                <a:sym typeface="Open Sans"/>
              </a:rPr>
              <a:t>Dicom Systems started with the idea to design a high-performing "Cisco router for Imaging" that could power fast, efficient and scalable teleradiology workflows in high latency, low bandwidth environments.</a:t>
            </a:r>
            <a:endParaRPr sz="11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None/>
            </a:pPr>
            <a:r>
              <a:rPr lang="en-US" sz="1100">
                <a:solidFill>
                  <a:srgbClr val="666666"/>
                </a:solidFill>
                <a:latin typeface="Open Sans"/>
                <a:ea typeface="Open Sans"/>
                <a:cs typeface="Open Sans"/>
                <a:sym typeface="Open Sans"/>
              </a:rPr>
              <a:t>From its beginning as an authority on DICOM routing, the company's vision has evolved with the launch of Unifier, an Enterprise Imaging platform with solutions for interoperability, workflow, archiving, cloud and AI on-ramp. Today, Unifier has been deployed to hundreds of sites with 8 billion images being routed through the platform annually. Technology and customer service from Dicom Systems has garnered recognition by RSNA Image Share Validation for IHE conformance, HIMSS Interoperability Showcase, and Google Cloud Partner Awards for 2017 Innovative Solution in Health Care. Proven at worldwide deployments, Dicom Systems is preferred by top healthcare enterprises, government agencies and integration partners for next-generation Enterprise Imaging.</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500">
              <a:solidFill>
                <a:srgbClr val="666666"/>
              </a:solidFill>
            </a:endParaRPr>
          </a:p>
        </p:txBody>
      </p:sp>
      <p:cxnSp>
        <p:nvCxnSpPr>
          <p:cNvPr id="28" name="Google Shape;28;p6"/>
          <p:cNvCxnSpPr/>
          <p:nvPr/>
        </p:nvCxnSpPr>
        <p:spPr>
          <a:xfrm>
            <a:off x="836838" y="1178336"/>
            <a:ext cx="8700" cy="2887200"/>
          </a:xfrm>
          <a:prstGeom prst="straightConnector1">
            <a:avLst/>
          </a:prstGeom>
          <a:noFill/>
          <a:ln cap="flat" cmpd="sng" w="9525">
            <a:solidFill>
              <a:srgbClr val="FEBC1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Google Shape;310;p24"/>
          <p:cNvPicPr preferRelativeResize="0"/>
          <p:nvPr/>
        </p:nvPicPr>
        <p:blipFill>
          <a:blip r:embed="rId3">
            <a:alphaModFix/>
          </a:blip>
          <a:stretch>
            <a:fillRect/>
          </a:stretch>
        </p:blipFill>
        <p:spPr>
          <a:xfrm>
            <a:off x="550775" y="361350"/>
            <a:ext cx="673500" cy="673500"/>
          </a:xfrm>
          <a:prstGeom prst="rect">
            <a:avLst/>
          </a:prstGeom>
          <a:noFill/>
          <a:ln>
            <a:noFill/>
          </a:ln>
        </p:spPr>
      </p:pic>
      <p:sp>
        <p:nvSpPr>
          <p:cNvPr id="311" name="Google Shape;311;p24"/>
          <p:cNvSpPr txBox="1"/>
          <p:nvPr/>
        </p:nvSpPr>
        <p:spPr>
          <a:xfrm>
            <a:off x="3259800" y="4071075"/>
            <a:ext cx="4573800" cy="911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i="1" lang="en-US" sz="1000">
                <a:solidFill>
                  <a:srgbClr val="51B5BE"/>
                </a:solidFill>
                <a:latin typeface="Open Sans"/>
                <a:ea typeface="Open Sans"/>
                <a:cs typeface="Open Sans"/>
                <a:sym typeface="Open Sans"/>
              </a:rPr>
              <a:t>“</a:t>
            </a:r>
            <a:r>
              <a:rPr b="1" i="1" lang="en-US" sz="1000">
                <a:solidFill>
                  <a:srgbClr val="51B5BE"/>
                </a:solidFill>
                <a:latin typeface="Open Sans"/>
                <a:ea typeface="Open Sans"/>
                <a:cs typeface="Open Sans"/>
                <a:sym typeface="Open Sans"/>
              </a:rPr>
              <a:t>We found the Dicom Systems Unifier’s de-identification capabilities to</a:t>
            </a:r>
            <a:br>
              <a:rPr b="1" i="1" lang="en-US" sz="1000">
                <a:solidFill>
                  <a:srgbClr val="51B5BE"/>
                </a:solidFill>
                <a:latin typeface="Open Sans"/>
                <a:ea typeface="Open Sans"/>
                <a:cs typeface="Open Sans"/>
                <a:sym typeface="Open Sans"/>
              </a:rPr>
            </a:br>
            <a:r>
              <a:rPr b="1" i="1" lang="en-US" sz="1000">
                <a:solidFill>
                  <a:srgbClr val="51B5BE"/>
                </a:solidFill>
                <a:latin typeface="Open Sans"/>
                <a:ea typeface="Open Sans"/>
                <a:cs typeface="Open Sans"/>
                <a:sym typeface="Open Sans"/>
              </a:rPr>
              <a:t>be the enterprise-class platform we needed to tackle the complexity</a:t>
            </a:r>
            <a:br>
              <a:rPr b="1" i="1" lang="en-US" sz="1000">
                <a:solidFill>
                  <a:srgbClr val="51B5BE"/>
                </a:solidFill>
                <a:latin typeface="Open Sans"/>
                <a:ea typeface="Open Sans"/>
                <a:cs typeface="Open Sans"/>
                <a:sym typeface="Open Sans"/>
              </a:rPr>
            </a:br>
            <a:r>
              <a:rPr b="1" i="1" lang="en-US" sz="1000">
                <a:solidFill>
                  <a:srgbClr val="51B5BE"/>
                </a:solidFill>
                <a:latin typeface="Open Sans"/>
                <a:ea typeface="Open Sans"/>
                <a:cs typeface="Open Sans"/>
                <a:sym typeface="Open Sans"/>
              </a:rPr>
              <a:t>of our requirements.</a:t>
            </a:r>
            <a:r>
              <a:rPr b="1" i="1" lang="en-US" sz="1000">
                <a:solidFill>
                  <a:srgbClr val="51B5BE"/>
                </a:solidFill>
                <a:latin typeface="Open Sans"/>
                <a:ea typeface="Open Sans"/>
                <a:cs typeface="Open Sans"/>
                <a:sym typeface="Open Sans"/>
              </a:rPr>
              <a:t>”  </a:t>
            </a:r>
            <a:endParaRPr b="1" i="1" sz="1000">
              <a:solidFill>
                <a:srgbClr val="51B5BE"/>
              </a:solidFill>
              <a:latin typeface="Open Sans"/>
              <a:ea typeface="Open Sans"/>
              <a:cs typeface="Open Sans"/>
              <a:sym typeface="Open Sans"/>
            </a:endParaRPr>
          </a:p>
        </p:txBody>
      </p:sp>
      <p:sp>
        <p:nvSpPr>
          <p:cNvPr id="312" name="Google Shape;312;p24"/>
          <p:cNvSpPr/>
          <p:nvPr/>
        </p:nvSpPr>
        <p:spPr>
          <a:xfrm>
            <a:off x="3259800" y="361350"/>
            <a:ext cx="4622400" cy="3741000"/>
          </a:xfrm>
          <a:prstGeom prst="rect">
            <a:avLst/>
          </a:prstGeom>
          <a:solidFill>
            <a:srgbClr val="51B5BE"/>
          </a:solidFill>
          <a:ln>
            <a:noFill/>
          </a:ln>
        </p:spPr>
        <p:txBody>
          <a:bodyPr anchorCtr="0" anchor="ctr" bIns="32000" lIns="32000" spcFirstLastPara="1" rIns="32000" wrap="square" tIns="32000">
            <a:noAutofit/>
          </a:bodyPr>
          <a:lstStyle/>
          <a:p>
            <a:pPr indent="0" lvl="0" marL="0" rtl="0" algn="l">
              <a:spcBef>
                <a:spcPts val="0"/>
              </a:spcBef>
              <a:spcAft>
                <a:spcPts val="0"/>
              </a:spcAft>
              <a:buNone/>
            </a:pPr>
            <a:r>
              <a:t/>
            </a:r>
            <a:endParaRPr sz="500"/>
          </a:p>
        </p:txBody>
      </p:sp>
      <p:sp>
        <p:nvSpPr>
          <p:cNvPr id="313" name="Google Shape;313;p24"/>
          <p:cNvSpPr txBox="1"/>
          <p:nvPr/>
        </p:nvSpPr>
        <p:spPr>
          <a:xfrm>
            <a:off x="550775" y="1194575"/>
            <a:ext cx="2584200" cy="7362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100">
                <a:solidFill>
                  <a:srgbClr val="51B5BE"/>
                </a:solidFill>
                <a:latin typeface="Open Sans"/>
                <a:ea typeface="Open Sans"/>
                <a:cs typeface="Open Sans"/>
                <a:sym typeface="Open Sans"/>
              </a:rPr>
              <a:t>New York-based g</a:t>
            </a:r>
            <a:r>
              <a:rPr b="1" lang="en-US" sz="1100">
                <a:solidFill>
                  <a:srgbClr val="51B5BE"/>
                </a:solidFill>
                <a:highlight>
                  <a:srgbClr val="FFFFFF"/>
                </a:highlight>
                <a:latin typeface="Open Sans"/>
                <a:ea typeface="Open Sans"/>
                <a:cs typeface="Open Sans"/>
                <a:sym typeface="Open Sans"/>
              </a:rPr>
              <a:t>lobal leader in musculoskeletal health and the leading orthopedic hospital in the U.S.</a:t>
            </a:r>
            <a:endParaRPr b="1" sz="1100">
              <a:solidFill>
                <a:srgbClr val="51B5BE"/>
              </a:solidFill>
              <a:latin typeface="Open Sans"/>
              <a:ea typeface="Open Sans"/>
              <a:cs typeface="Open Sans"/>
              <a:sym typeface="Open Sans"/>
            </a:endParaRPr>
          </a:p>
          <a:p>
            <a:pPr indent="0" lvl="0" marL="0" rtl="0" algn="just">
              <a:spcBef>
                <a:spcPts val="0"/>
              </a:spcBef>
              <a:spcAft>
                <a:spcPts val="0"/>
              </a:spcAft>
              <a:buNone/>
            </a:pPr>
            <a:r>
              <a:t/>
            </a:r>
            <a:endParaRPr b="1" sz="1100">
              <a:solidFill>
                <a:srgbClr val="51B5BE"/>
              </a:solidFill>
              <a:latin typeface="Open Sans"/>
              <a:ea typeface="Open Sans"/>
              <a:cs typeface="Open Sans"/>
              <a:sym typeface="Open Sans"/>
            </a:endParaRPr>
          </a:p>
        </p:txBody>
      </p:sp>
      <p:sp>
        <p:nvSpPr>
          <p:cNvPr id="314" name="Google Shape;314;p24"/>
          <p:cNvSpPr txBox="1"/>
          <p:nvPr/>
        </p:nvSpPr>
        <p:spPr>
          <a:xfrm>
            <a:off x="3734500" y="732225"/>
            <a:ext cx="3279300" cy="6735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chemeClr val="lt1"/>
                </a:solidFill>
                <a:latin typeface="Open Sans"/>
                <a:ea typeface="Open Sans"/>
                <a:cs typeface="Open Sans"/>
                <a:sym typeface="Open Sans"/>
              </a:rPr>
              <a:t>Landmark 5.3 million exams </a:t>
            </a:r>
            <a:r>
              <a:rPr lang="en-US">
                <a:solidFill>
                  <a:schemeClr val="lt1"/>
                </a:solidFill>
                <a:latin typeface="Open Sans"/>
                <a:ea typeface="Open Sans"/>
                <a:cs typeface="Open Sans"/>
                <a:sym typeface="Open Sans"/>
              </a:rPr>
              <a:t>de-identified for radiology AI</a:t>
            </a:r>
            <a:endParaRPr>
              <a:solidFill>
                <a:schemeClr val="lt1"/>
              </a:solidFill>
              <a:latin typeface="Open Sans"/>
              <a:ea typeface="Open Sans"/>
              <a:cs typeface="Open Sans"/>
              <a:sym typeface="Open Sans"/>
            </a:endParaRPr>
          </a:p>
        </p:txBody>
      </p:sp>
      <p:sp>
        <p:nvSpPr>
          <p:cNvPr id="315" name="Google Shape;315;p24"/>
          <p:cNvSpPr txBox="1"/>
          <p:nvPr/>
        </p:nvSpPr>
        <p:spPr>
          <a:xfrm>
            <a:off x="3288375" y="2915075"/>
            <a:ext cx="1539600" cy="777600"/>
          </a:xfrm>
          <a:prstGeom prst="rect">
            <a:avLst/>
          </a:prstGeom>
          <a:noFill/>
          <a:ln>
            <a:noFill/>
          </a:ln>
        </p:spPr>
        <p:txBody>
          <a:bodyPr anchorCtr="0" anchor="t" bIns="32000" lIns="32000" spcFirstLastPara="1" rIns="32000" wrap="square" tIns="32000">
            <a:noAutofit/>
          </a:bodyPr>
          <a:lstStyle/>
          <a:p>
            <a:pPr indent="0" lvl="0" marL="165100" rtl="0" algn="l">
              <a:spcBef>
                <a:spcPts val="0"/>
              </a:spcBef>
              <a:spcAft>
                <a:spcPts val="0"/>
              </a:spcAft>
              <a:buNone/>
            </a:pPr>
            <a:r>
              <a:rPr b="1" lang="en-US">
                <a:solidFill>
                  <a:srgbClr val="FFFFFF"/>
                </a:solidFill>
                <a:latin typeface="Open Sans"/>
                <a:ea typeface="Open Sans"/>
                <a:cs typeface="Open Sans"/>
                <a:sym typeface="Open Sans"/>
              </a:rPr>
              <a:t>Significant reduction in</a:t>
            </a:r>
            <a:br>
              <a:rPr b="1" lang="en-US">
                <a:solidFill>
                  <a:srgbClr val="FFFFFF"/>
                </a:solidFill>
                <a:latin typeface="Open Sans"/>
                <a:ea typeface="Open Sans"/>
                <a:cs typeface="Open Sans"/>
                <a:sym typeface="Open Sans"/>
              </a:rPr>
            </a:br>
            <a:r>
              <a:rPr lang="en-US">
                <a:solidFill>
                  <a:srgbClr val="FFFFFF"/>
                </a:solidFill>
                <a:latin typeface="Open Sans"/>
                <a:ea typeface="Open Sans"/>
                <a:cs typeface="Open Sans"/>
                <a:sym typeface="Open Sans"/>
              </a:rPr>
              <a:t>time intensive</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rPr lang="en-US">
                <a:solidFill>
                  <a:srgbClr val="FFFFFF"/>
                </a:solidFill>
                <a:latin typeface="Open Sans"/>
                <a:ea typeface="Open Sans"/>
                <a:cs typeface="Open Sans"/>
                <a:sym typeface="Open Sans"/>
              </a:rPr>
              <a:t>data entry</a:t>
            </a:r>
            <a:endParaRPr>
              <a:solidFill>
                <a:srgbClr val="FFFFFF"/>
              </a:solidFill>
              <a:latin typeface="Open Sans"/>
              <a:ea typeface="Open Sans"/>
              <a:cs typeface="Open Sans"/>
              <a:sym typeface="Open Sans"/>
            </a:endParaRPr>
          </a:p>
          <a:p>
            <a:pPr indent="0" lvl="0" marL="16510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316" name="Google Shape;316;p24"/>
          <p:cNvSpPr txBox="1"/>
          <p:nvPr/>
        </p:nvSpPr>
        <p:spPr>
          <a:xfrm>
            <a:off x="5076600" y="2984963"/>
            <a:ext cx="2805600" cy="5967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a:solidFill>
                  <a:srgbClr val="FFFFFF"/>
                </a:solidFill>
                <a:latin typeface="Open Sans"/>
                <a:ea typeface="Open Sans"/>
                <a:cs typeface="Open Sans"/>
                <a:sym typeface="Open Sans"/>
              </a:rPr>
              <a:t>Remov</a:t>
            </a:r>
            <a:r>
              <a:rPr b="1" lang="en-US">
                <a:solidFill>
                  <a:srgbClr val="FFFFFF"/>
                </a:solidFill>
                <a:latin typeface="Open Sans"/>
                <a:ea typeface="Open Sans"/>
                <a:cs typeface="Open Sans"/>
                <a:sym typeface="Open Sans"/>
              </a:rPr>
              <a:t>ed </a:t>
            </a:r>
            <a:r>
              <a:rPr lang="en-US">
                <a:solidFill>
                  <a:srgbClr val="FFFFFF"/>
                </a:solidFill>
                <a:latin typeface="Open Sans"/>
                <a:ea typeface="Open Sans"/>
                <a:cs typeface="Open Sans"/>
                <a:sym typeface="Open Sans"/>
              </a:rPr>
              <a:t>technical and</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US">
                <a:solidFill>
                  <a:srgbClr val="FFFFFF"/>
                </a:solidFill>
                <a:latin typeface="Open Sans"/>
                <a:ea typeface="Open Sans"/>
                <a:cs typeface="Open Sans"/>
                <a:sym typeface="Open Sans"/>
              </a:rPr>
              <a:t>compliance barriers</a:t>
            </a:r>
            <a:endParaRPr>
              <a:solidFill>
                <a:srgbClr val="FFFFFF"/>
              </a:solidFill>
              <a:latin typeface="Open Sans"/>
              <a:ea typeface="Open Sans"/>
              <a:cs typeface="Open Sans"/>
              <a:sym typeface="Open Sans"/>
            </a:endParaRPr>
          </a:p>
        </p:txBody>
      </p:sp>
      <p:cxnSp>
        <p:nvCxnSpPr>
          <p:cNvPr id="317" name="Google Shape;317;p24"/>
          <p:cNvCxnSpPr/>
          <p:nvPr/>
        </p:nvCxnSpPr>
        <p:spPr>
          <a:xfrm>
            <a:off x="458738"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318" name="Google Shape;318;p24"/>
          <p:cNvSpPr txBox="1"/>
          <p:nvPr/>
        </p:nvSpPr>
        <p:spPr>
          <a:xfrm>
            <a:off x="550775" y="2090525"/>
            <a:ext cx="2584200" cy="2833800"/>
          </a:xfrm>
          <a:prstGeom prst="rect">
            <a:avLst/>
          </a:prstGeom>
          <a:noFill/>
          <a:ln>
            <a:noFill/>
          </a:ln>
        </p:spPr>
        <p:txBody>
          <a:bodyPr anchorCtr="0" anchor="t" bIns="32000" lIns="32000" spcFirstLastPara="1" rIns="32000" wrap="square" tIns="32000">
            <a:noAutofit/>
          </a:bodyPr>
          <a:lstStyle/>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Strategy</a:t>
            </a:r>
            <a:endParaRPr b="1" sz="1200">
              <a:solidFill>
                <a:srgbClr val="51B5BE"/>
              </a:solidFill>
              <a:latin typeface="Open Sans"/>
              <a:ea typeface="Open Sans"/>
              <a:cs typeface="Open Sans"/>
              <a:sym typeface="Open Sans"/>
            </a:endParaRPr>
          </a:p>
          <a:p>
            <a:pPr indent="0" lvl="0" marL="0" rtl="0" algn="just">
              <a:spcBef>
                <a:spcPts val="0"/>
              </a:spcBef>
              <a:spcAft>
                <a:spcPts val="0"/>
              </a:spcAft>
              <a:buNone/>
            </a:pPr>
            <a:r>
              <a:rPr lang="en-US" sz="1000">
                <a:solidFill>
                  <a:srgbClr val="666666"/>
                </a:solidFill>
                <a:latin typeface="Open Sans"/>
                <a:ea typeface="Open Sans"/>
                <a:cs typeface="Open Sans"/>
                <a:sym typeface="Open Sans"/>
              </a:rPr>
              <a:t>Dicom Systems responded to the strict adherence to privacy regulations by removing/masking PHI and securely migrating data to a petabyte data transfer solution. To further optimize data quality, the de-identified radiology studies were normalized and targeted for efficient ingestion. Secondary QA function as well as an independent third party audit served as verification of correct removal of PHI.</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rPr b="1" lang="en-US" sz="1200">
                <a:solidFill>
                  <a:srgbClr val="51B5BE"/>
                </a:solidFill>
                <a:latin typeface="Open Sans"/>
                <a:ea typeface="Open Sans"/>
                <a:cs typeface="Open Sans"/>
                <a:sym typeface="Open Sans"/>
              </a:rPr>
              <a:t>Unifier Features Stack</a:t>
            </a:r>
            <a:endParaRPr b="1" sz="1200">
              <a:solidFill>
                <a:srgbClr val="51B5BE"/>
              </a:solidFill>
              <a:latin typeface="Open Sans"/>
              <a:ea typeface="Open Sans"/>
              <a:cs typeface="Open Sans"/>
              <a:sym typeface="Open Sans"/>
            </a:endParaRPr>
          </a:p>
          <a:p>
            <a:pPr indent="0" lvl="0" marL="0" rtl="0" algn="l">
              <a:spcBef>
                <a:spcPts val="0"/>
              </a:spcBef>
              <a:spcAft>
                <a:spcPts val="0"/>
              </a:spcAft>
              <a:buNone/>
            </a:pPr>
            <a:r>
              <a:rPr lang="en-US" sz="1000">
                <a:solidFill>
                  <a:srgbClr val="666666"/>
                </a:solidFill>
                <a:highlight>
                  <a:schemeClr val="lt1"/>
                </a:highlight>
                <a:latin typeface="Open Sans"/>
                <a:ea typeface="Open Sans"/>
                <a:cs typeface="Open Sans"/>
                <a:sym typeface="Open Sans"/>
              </a:rPr>
              <a:t>Advanced Tag Morphing with De-Identification framework</a:t>
            </a:r>
            <a:endParaRPr sz="11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just">
              <a:spcBef>
                <a:spcPts val="0"/>
              </a:spcBef>
              <a:spcAft>
                <a:spcPts val="0"/>
              </a:spcAft>
              <a:buNone/>
            </a:pPr>
            <a:r>
              <a:t/>
            </a:r>
            <a:endParaRPr b="1" sz="1000">
              <a:latin typeface="Open Sans"/>
              <a:ea typeface="Open Sans"/>
              <a:cs typeface="Open Sans"/>
              <a:sym typeface="Open Sans"/>
            </a:endParaRPr>
          </a:p>
          <a:p>
            <a:pPr indent="0" lvl="0" marL="0" rtl="0" algn="just">
              <a:spcBef>
                <a:spcPts val="0"/>
              </a:spcBef>
              <a:spcAft>
                <a:spcPts val="0"/>
              </a:spcAft>
              <a:buNone/>
            </a:pPr>
            <a:r>
              <a:t/>
            </a:r>
            <a:endParaRPr sz="1100">
              <a:latin typeface="Open Sans"/>
              <a:ea typeface="Open Sans"/>
              <a:cs typeface="Open Sans"/>
              <a:sym typeface="Open Sans"/>
            </a:endParaRPr>
          </a:p>
          <a:p>
            <a:pPr indent="0" lvl="0" marL="0" rtl="0" algn="just">
              <a:spcBef>
                <a:spcPts val="0"/>
              </a:spcBef>
              <a:spcAft>
                <a:spcPts val="0"/>
              </a:spcAft>
              <a:buNone/>
            </a:pPr>
            <a:r>
              <a:t/>
            </a:r>
            <a:endParaRPr sz="1100"/>
          </a:p>
        </p:txBody>
      </p:sp>
      <p:cxnSp>
        <p:nvCxnSpPr>
          <p:cNvPr id="319" name="Google Shape;319;p24"/>
          <p:cNvCxnSpPr/>
          <p:nvPr/>
        </p:nvCxnSpPr>
        <p:spPr>
          <a:xfrm>
            <a:off x="4828038" y="2743318"/>
            <a:ext cx="0" cy="1121100"/>
          </a:xfrm>
          <a:prstGeom prst="straightConnector1">
            <a:avLst/>
          </a:prstGeom>
          <a:noFill/>
          <a:ln cap="flat" cmpd="sng" w="9525">
            <a:solidFill>
              <a:srgbClr val="FEBC11"/>
            </a:solidFill>
            <a:prstDash val="solid"/>
            <a:round/>
            <a:headEnd len="med" w="med" type="none"/>
            <a:tailEnd len="med" w="med" type="none"/>
          </a:ln>
        </p:spPr>
      </p:cxnSp>
      <p:cxnSp>
        <p:nvCxnSpPr>
          <p:cNvPr id="320" name="Google Shape;320;p24"/>
          <p:cNvCxnSpPr/>
          <p:nvPr/>
        </p:nvCxnSpPr>
        <p:spPr>
          <a:xfrm>
            <a:off x="3510213" y="1571736"/>
            <a:ext cx="0" cy="895200"/>
          </a:xfrm>
          <a:prstGeom prst="straightConnector1">
            <a:avLst/>
          </a:prstGeom>
          <a:noFill/>
          <a:ln cap="flat" cmpd="sng" w="9525">
            <a:solidFill>
              <a:srgbClr val="FEBC11"/>
            </a:solidFill>
            <a:prstDash val="solid"/>
            <a:round/>
            <a:headEnd len="med" w="med" type="none"/>
            <a:tailEnd len="med" w="med" type="none"/>
          </a:ln>
        </p:spPr>
      </p:cxnSp>
      <p:sp>
        <p:nvSpPr>
          <p:cNvPr id="321" name="Google Shape;321;p24"/>
          <p:cNvSpPr txBox="1"/>
          <p:nvPr/>
        </p:nvSpPr>
        <p:spPr>
          <a:xfrm>
            <a:off x="2524050" y="4712325"/>
            <a:ext cx="4573800" cy="2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solidFill>
                  <a:srgbClr val="434343"/>
                </a:solidFill>
                <a:latin typeface="Open Sans"/>
                <a:ea typeface="Open Sans"/>
                <a:cs typeface="Open Sans"/>
                <a:sym typeface="Open Sans"/>
              </a:rPr>
              <a:t>- </a:t>
            </a:r>
            <a:r>
              <a:rPr lang="en-US" sz="800">
                <a:solidFill>
                  <a:srgbClr val="434343"/>
                </a:solidFill>
                <a:latin typeface="Open Sans"/>
                <a:ea typeface="Open Sans"/>
                <a:cs typeface="Open Sans"/>
                <a:sym typeface="Open Sans"/>
              </a:rPr>
              <a:t>David King, Executive Director, HSS Global Research </a:t>
            </a:r>
            <a:r>
              <a:rPr lang="en-US" sz="800">
                <a:solidFill>
                  <a:srgbClr val="434343"/>
                </a:solidFill>
                <a:latin typeface="Open Sans"/>
                <a:ea typeface="Open Sans"/>
                <a:cs typeface="Open Sans"/>
                <a:sym typeface="Open Sans"/>
              </a:rPr>
              <a:t>Institute</a:t>
            </a:r>
            <a:endParaRPr sz="800">
              <a:solidFill>
                <a:srgbClr val="434343"/>
              </a:solidFill>
              <a:latin typeface="Open Sans"/>
              <a:ea typeface="Open Sans"/>
              <a:cs typeface="Open Sans"/>
              <a:sym typeface="Open Sans"/>
            </a:endParaRPr>
          </a:p>
        </p:txBody>
      </p:sp>
      <p:sp>
        <p:nvSpPr>
          <p:cNvPr id="322" name="Google Shape;322;p24"/>
          <p:cNvSpPr/>
          <p:nvPr/>
        </p:nvSpPr>
        <p:spPr>
          <a:xfrm>
            <a:off x="7296728" y="593326"/>
            <a:ext cx="465426" cy="673488"/>
          </a:xfrm>
          <a:custGeom>
            <a:rect b="b" l="l" r="r" t="t"/>
            <a:pathLst>
              <a:path extrusionOk="0" h="21600" w="21600">
                <a:moveTo>
                  <a:pt x="21600" y="7456"/>
                </a:moveTo>
                <a:cubicBezTo>
                  <a:pt x="21600" y="8058"/>
                  <a:pt x="21503" y="8660"/>
                  <a:pt x="21309" y="9195"/>
                </a:cubicBezTo>
                <a:cubicBezTo>
                  <a:pt x="21066" y="9763"/>
                  <a:pt x="20775" y="10332"/>
                  <a:pt x="20435" y="10833"/>
                </a:cubicBezTo>
                <a:cubicBezTo>
                  <a:pt x="20047" y="11335"/>
                  <a:pt x="19561" y="11803"/>
                  <a:pt x="19076" y="12238"/>
                </a:cubicBezTo>
                <a:cubicBezTo>
                  <a:pt x="18542" y="12672"/>
                  <a:pt x="17911" y="13040"/>
                  <a:pt x="17231" y="13375"/>
                </a:cubicBezTo>
                <a:cubicBezTo>
                  <a:pt x="17037" y="13475"/>
                  <a:pt x="16795" y="13642"/>
                  <a:pt x="16552" y="13809"/>
                </a:cubicBezTo>
                <a:cubicBezTo>
                  <a:pt x="16309" y="14010"/>
                  <a:pt x="16067" y="14211"/>
                  <a:pt x="15872" y="14445"/>
                </a:cubicBezTo>
                <a:cubicBezTo>
                  <a:pt x="15630" y="14712"/>
                  <a:pt x="15484" y="15013"/>
                  <a:pt x="15338" y="15314"/>
                </a:cubicBezTo>
                <a:cubicBezTo>
                  <a:pt x="15193" y="15648"/>
                  <a:pt x="15096" y="15983"/>
                  <a:pt x="15096" y="16384"/>
                </a:cubicBezTo>
                <a:cubicBezTo>
                  <a:pt x="15096" y="21600"/>
                  <a:pt x="15096" y="21600"/>
                  <a:pt x="15096" y="21600"/>
                </a:cubicBezTo>
                <a:cubicBezTo>
                  <a:pt x="6504" y="21600"/>
                  <a:pt x="6504" y="21600"/>
                  <a:pt x="6504" y="21600"/>
                </a:cubicBezTo>
                <a:cubicBezTo>
                  <a:pt x="6504" y="16384"/>
                  <a:pt x="6504" y="16384"/>
                  <a:pt x="6504" y="16384"/>
                </a:cubicBezTo>
                <a:cubicBezTo>
                  <a:pt x="6504" y="16016"/>
                  <a:pt x="6456" y="15682"/>
                  <a:pt x="6310" y="15381"/>
                </a:cubicBezTo>
                <a:cubicBezTo>
                  <a:pt x="6164" y="15080"/>
                  <a:pt x="5970" y="14812"/>
                  <a:pt x="5825" y="14545"/>
                </a:cubicBezTo>
                <a:cubicBezTo>
                  <a:pt x="5582" y="14311"/>
                  <a:pt x="5388" y="14110"/>
                  <a:pt x="5145" y="13910"/>
                </a:cubicBezTo>
                <a:cubicBezTo>
                  <a:pt x="4902" y="13709"/>
                  <a:pt x="4708" y="13575"/>
                  <a:pt x="4466" y="13441"/>
                </a:cubicBezTo>
                <a:cubicBezTo>
                  <a:pt x="4417" y="13441"/>
                  <a:pt x="4417" y="13441"/>
                  <a:pt x="4417" y="13441"/>
                </a:cubicBezTo>
                <a:cubicBezTo>
                  <a:pt x="4417" y="13441"/>
                  <a:pt x="4417" y="13408"/>
                  <a:pt x="4417" y="13375"/>
                </a:cubicBezTo>
                <a:cubicBezTo>
                  <a:pt x="4369" y="13375"/>
                  <a:pt x="4320" y="13375"/>
                  <a:pt x="4320" y="13375"/>
                </a:cubicBezTo>
                <a:cubicBezTo>
                  <a:pt x="3689" y="13007"/>
                  <a:pt x="3107" y="12639"/>
                  <a:pt x="2573" y="12204"/>
                </a:cubicBezTo>
                <a:cubicBezTo>
                  <a:pt x="2039" y="11770"/>
                  <a:pt x="1602" y="11302"/>
                  <a:pt x="1213" y="10800"/>
                </a:cubicBezTo>
                <a:cubicBezTo>
                  <a:pt x="825" y="10298"/>
                  <a:pt x="534" y="9763"/>
                  <a:pt x="340" y="9195"/>
                </a:cubicBezTo>
                <a:cubicBezTo>
                  <a:pt x="97" y="8660"/>
                  <a:pt x="0" y="8058"/>
                  <a:pt x="0" y="7456"/>
                </a:cubicBezTo>
                <a:cubicBezTo>
                  <a:pt x="0" y="6420"/>
                  <a:pt x="291" y="5484"/>
                  <a:pt x="874" y="4581"/>
                </a:cubicBezTo>
                <a:cubicBezTo>
                  <a:pt x="1408" y="3678"/>
                  <a:pt x="2184" y="2876"/>
                  <a:pt x="3155" y="2173"/>
                </a:cubicBezTo>
                <a:cubicBezTo>
                  <a:pt x="4174" y="1505"/>
                  <a:pt x="5339" y="970"/>
                  <a:pt x="6650" y="602"/>
                </a:cubicBezTo>
                <a:cubicBezTo>
                  <a:pt x="7960" y="201"/>
                  <a:pt x="9320" y="0"/>
                  <a:pt x="10824" y="0"/>
                </a:cubicBezTo>
                <a:cubicBezTo>
                  <a:pt x="12280" y="0"/>
                  <a:pt x="13688" y="201"/>
                  <a:pt x="14999" y="602"/>
                </a:cubicBezTo>
                <a:cubicBezTo>
                  <a:pt x="16309" y="970"/>
                  <a:pt x="17426" y="1505"/>
                  <a:pt x="18445" y="2173"/>
                </a:cubicBezTo>
                <a:cubicBezTo>
                  <a:pt x="19416" y="2876"/>
                  <a:pt x="20192" y="3678"/>
                  <a:pt x="20775" y="4581"/>
                </a:cubicBezTo>
                <a:cubicBezTo>
                  <a:pt x="21309" y="5484"/>
                  <a:pt x="21600" y="6420"/>
                  <a:pt x="21600" y="7456"/>
                </a:cubicBezTo>
                <a:close/>
                <a:moveTo>
                  <a:pt x="16600" y="12806"/>
                </a:moveTo>
                <a:cubicBezTo>
                  <a:pt x="17231" y="12472"/>
                  <a:pt x="17814" y="12104"/>
                  <a:pt x="18299" y="11703"/>
                </a:cubicBezTo>
                <a:cubicBezTo>
                  <a:pt x="18785" y="11302"/>
                  <a:pt x="19173" y="10900"/>
                  <a:pt x="19464" y="10466"/>
                </a:cubicBezTo>
                <a:cubicBezTo>
                  <a:pt x="19804" y="9998"/>
                  <a:pt x="20047" y="9496"/>
                  <a:pt x="20241" y="8994"/>
                </a:cubicBezTo>
                <a:cubicBezTo>
                  <a:pt x="20435" y="8493"/>
                  <a:pt x="20532" y="7958"/>
                  <a:pt x="20532" y="7456"/>
                </a:cubicBezTo>
                <a:cubicBezTo>
                  <a:pt x="20532" y="6520"/>
                  <a:pt x="20289" y="5651"/>
                  <a:pt x="19756" y="4848"/>
                </a:cubicBezTo>
                <a:cubicBezTo>
                  <a:pt x="19222" y="4012"/>
                  <a:pt x="18542" y="3310"/>
                  <a:pt x="17717" y="2742"/>
                </a:cubicBezTo>
                <a:cubicBezTo>
                  <a:pt x="16795" y="2140"/>
                  <a:pt x="15775" y="1672"/>
                  <a:pt x="14610" y="1304"/>
                </a:cubicBezTo>
                <a:cubicBezTo>
                  <a:pt x="13397" y="970"/>
                  <a:pt x="12135" y="769"/>
                  <a:pt x="10824" y="769"/>
                </a:cubicBezTo>
                <a:cubicBezTo>
                  <a:pt x="9465" y="769"/>
                  <a:pt x="8203" y="970"/>
                  <a:pt x="7038" y="1304"/>
                </a:cubicBezTo>
                <a:cubicBezTo>
                  <a:pt x="5825" y="1672"/>
                  <a:pt x="4805" y="2140"/>
                  <a:pt x="3932" y="2742"/>
                </a:cubicBezTo>
                <a:cubicBezTo>
                  <a:pt x="3058" y="3310"/>
                  <a:pt x="2378" y="4012"/>
                  <a:pt x="1844" y="4848"/>
                </a:cubicBezTo>
                <a:cubicBezTo>
                  <a:pt x="1359" y="5651"/>
                  <a:pt x="1068" y="6520"/>
                  <a:pt x="1068" y="7456"/>
                </a:cubicBezTo>
                <a:cubicBezTo>
                  <a:pt x="1068" y="7958"/>
                  <a:pt x="1165" y="8493"/>
                  <a:pt x="1359" y="8994"/>
                </a:cubicBezTo>
                <a:cubicBezTo>
                  <a:pt x="1553" y="9496"/>
                  <a:pt x="1796" y="9964"/>
                  <a:pt x="2087" y="10399"/>
                </a:cubicBezTo>
                <a:cubicBezTo>
                  <a:pt x="2427" y="10867"/>
                  <a:pt x="2815" y="11302"/>
                  <a:pt x="3301" y="11703"/>
                </a:cubicBezTo>
                <a:cubicBezTo>
                  <a:pt x="3786" y="12071"/>
                  <a:pt x="4320" y="12438"/>
                  <a:pt x="4951" y="12773"/>
                </a:cubicBezTo>
                <a:cubicBezTo>
                  <a:pt x="4951" y="12773"/>
                  <a:pt x="5000" y="12773"/>
                  <a:pt x="5000" y="12806"/>
                </a:cubicBezTo>
                <a:cubicBezTo>
                  <a:pt x="5048" y="12806"/>
                  <a:pt x="5048" y="12806"/>
                  <a:pt x="5048" y="12840"/>
                </a:cubicBezTo>
                <a:cubicBezTo>
                  <a:pt x="5048" y="12840"/>
                  <a:pt x="5097" y="12840"/>
                  <a:pt x="5097" y="12840"/>
                </a:cubicBezTo>
                <a:cubicBezTo>
                  <a:pt x="5097" y="12873"/>
                  <a:pt x="5097" y="12873"/>
                  <a:pt x="5097" y="12873"/>
                </a:cubicBezTo>
                <a:cubicBezTo>
                  <a:pt x="5436" y="13040"/>
                  <a:pt x="5728" y="13207"/>
                  <a:pt x="6019" y="13441"/>
                </a:cubicBezTo>
                <a:cubicBezTo>
                  <a:pt x="6310" y="13676"/>
                  <a:pt x="6553" y="13943"/>
                  <a:pt x="6747" y="14244"/>
                </a:cubicBezTo>
                <a:cubicBezTo>
                  <a:pt x="7038" y="14545"/>
                  <a:pt x="7232" y="14846"/>
                  <a:pt x="7378" y="15214"/>
                </a:cubicBezTo>
                <a:cubicBezTo>
                  <a:pt x="7524" y="15581"/>
                  <a:pt x="7572" y="15949"/>
                  <a:pt x="7572" y="16384"/>
                </a:cubicBezTo>
                <a:cubicBezTo>
                  <a:pt x="7572" y="17855"/>
                  <a:pt x="7572" y="17855"/>
                  <a:pt x="7572" y="17855"/>
                </a:cubicBezTo>
                <a:cubicBezTo>
                  <a:pt x="10242" y="17855"/>
                  <a:pt x="10242" y="17855"/>
                  <a:pt x="10242" y="17855"/>
                </a:cubicBezTo>
                <a:cubicBezTo>
                  <a:pt x="10242" y="8894"/>
                  <a:pt x="10242" y="8894"/>
                  <a:pt x="10242" y="8894"/>
                </a:cubicBezTo>
                <a:cubicBezTo>
                  <a:pt x="10048" y="8861"/>
                  <a:pt x="9805" y="8794"/>
                  <a:pt x="9659" y="8693"/>
                </a:cubicBezTo>
                <a:cubicBezTo>
                  <a:pt x="9465" y="8593"/>
                  <a:pt x="9271" y="8493"/>
                  <a:pt x="9125" y="8359"/>
                </a:cubicBezTo>
                <a:cubicBezTo>
                  <a:pt x="8980" y="8259"/>
                  <a:pt x="8883" y="8092"/>
                  <a:pt x="8786" y="7958"/>
                </a:cubicBezTo>
                <a:cubicBezTo>
                  <a:pt x="8689" y="7791"/>
                  <a:pt x="8640" y="7624"/>
                  <a:pt x="8640" y="7456"/>
                </a:cubicBezTo>
                <a:cubicBezTo>
                  <a:pt x="8640" y="7256"/>
                  <a:pt x="8689" y="7055"/>
                  <a:pt x="8834" y="6888"/>
                </a:cubicBezTo>
                <a:cubicBezTo>
                  <a:pt x="8931" y="6721"/>
                  <a:pt x="9077" y="6554"/>
                  <a:pt x="9271" y="6386"/>
                </a:cubicBezTo>
                <a:cubicBezTo>
                  <a:pt x="9514" y="6253"/>
                  <a:pt x="9756" y="6152"/>
                  <a:pt x="9999" y="6085"/>
                </a:cubicBezTo>
                <a:cubicBezTo>
                  <a:pt x="10242" y="6019"/>
                  <a:pt x="10533" y="5952"/>
                  <a:pt x="10824" y="5952"/>
                </a:cubicBezTo>
                <a:cubicBezTo>
                  <a:pt x="11116" y="5952"/>
                  <a:pt x="11358" y="6019"/>
                  <a:pt x="11649" y="6085"/>
                </a:cubicBezTo>
                <a:cubicBezTo>
                  <a:pt x="11892" y="6152"/>
                  <a:pt x="12135" y="6253"/>
                  <a:pt x="12329" y="6386"/>
                </a:cubicBezTo>
                <a:cubicBezTo>
                  <a:pt x="12523" y="6554"/>
                  <a:pt x="12717" y="6721"/>
                  <a:pt x="12814" y="6888"/>
                </a:cubicBezTo>
                <a:cubicBezTo>
                  <a:pt x="12911" y="7055"/>
                  <a:pt x="12960" y="7256"/>
                  <a:pt x="12960" y="7456"/>
                </a:cubicBezTo>
                <a:cubicBezTo>
                  <a:pt x="12960" y="7624"/>
                  <a:pt x="12911" y="7791"/>
                  <a:pt x="12814" y="7958"/>
                </a:cubicBezTo>
                <a:cubicBezTo>
                  <a:pt x="12766" y="8092"/>
                  <a:pt x="12620" y="8259"/>
                  <a:pt x="12523" y="8359"/>
                </a:cubicBezTo>
                <a:cubicBezTo>
                  <a:pt x="12329" y="8493"/>
                  <a:pt x="12183" y="8593"/>
                  <a:pt x="11989" y="8693"/>
                </a:cubicBezTo>
                <a:cubicBezTo>
                  <a:pt x="11795" y="8794"/>
                  <a:pt x="11601" y="8861"/>
                  <a:pt x="11358" y="8894"/>
                </a:cubicBezTo>
                <a:cubicBezTo>
                  <a:pt x="11358" y="17855"/>
                  <a:pt x="11358" y="17855"/>
                  <a:pt x="11358" y="17855"/>
                </a:cubicBezTo>
                <a:cubicBezTo>
                  <a:pt x="14028" y="17855"/>
                  <a:pt x="14028" y="17855"/>
                  <a:pt x="14028" y="17855"/>
                </a:cubicBezTo>
                <a:cubicBezTo>
                  <a:pt x="14028" y="16384"/>
                  <a:pt x="14028" y="16384"/>
                  <a:pt x="14028" y="16384"/>
                </a:cubicBezTo>
                <a:cubicBezTo>
                  <a:pt x="14028" y="15949"/>
                  <a:pt x="14125" y="15548"/>
                  <a:pt x="14271" y="15180"/>
                </a:cubicBezTo>
                <a:cubicBezTo>
                  <a:pt x="14416" y="14812"/>
                  <a:pt x="14610" y="14478"/>
                  <a:pt x="14853" y="14144"/>
                </a:cubicBezTo>
                <a:cubicBezTo>
                  <a:pt x="15096" y="13876"/>
                  <a:pt x="15387" y="13609"/>
                  <a:pt x="15678" y="13375"/>
                </a:cubicBezTo>
                <a:cubicBezTo>
                  <a:pt x="15969" y="13141"/>
                  <a:pt x="16261" y="12940"/>
                  <a:pt x="16552" y="12806"/>
                </a:cubicBezTo>
                <a:lnTo>
                  <a:pt x="16600" y="12806"/>
                </a:lnTo>
                <a:close/>
                <a:moveTo>
                  <a:pt x="7572" y="20798"/>
                </a:moveTo>
                <a:cubicBezTo>
                  <a:pt x="14028" y="20798"/>
                  <a:pt x="14028" y="20798"/>
                  <a:pt x="14028" y="20798"/>
                </a:cubicBezTo>
                <a:cubicBezTo>
                  <a:pt x="14028" y="18591"/>
                  <a:pt x="14028" y="18591"/>
                  <a:pt x="14028" y="18591"/>
                </a:cubicBezTo>
                <a:cubicBezTo>
                  <a:pt x="7572" y="18591"/>
                  <a:pt x="7572" y="18591"/>
                  <a:pt x="7572" y="18591"/>
                </a:cubicBezTo>
                <a:lnTo>
                  <a:pt x="7572" y="20798"/>
                </a:lnTo>
                <a:close/>
                <a:moveTo>
                  <a:pt x="10824" y="8192"/>
                </a:moveTo>
                <a:cubicBezTo>
                  <a:pt x="11116" y="8192"/>
                  <a:pt x="11358" y="8125"/>
                  <a:pt x="11552" y="7958"/>
                </a:cubicBezTo>
                <a:cubicBezTo>
                  <a:pt x="11795" y="7824"/>
                  <a:pt x="11892" y="7657"/>
                  <a:pt x="11892" y="7456"/>
                </a:cubicBezTo>
                <a:cubicBezTo>
                  <a:pt x="11892" y="7256"/>
                  <a:pt x="11795" y="7055"/>
                  <a:pt x="11552" y="6921"/>
                </a:cubicBezTo>
                <a:cubicBezTo>
                  <a:pt x="11358" y="6788"/>
                  <a:pt x="11116" y="6721"/>
                  <a:pt x="10824" y="6721"/>
                </a:cubicBezTo>
                <a:cubicBezTo>
                  <a:pt x="10533" y="6721"/>
                  <a:pt x="10242" y="6788"/>
                  <a:pt x="10048" y="6921"/>
                </a:cubicBezTo>
                <a:cubicBezTo>
                  <a:pt x="9853" y="7055"/>
                  <a:pt x="9756" y="7256"/>
                  <a:pt x="9756" y="7456"/>
                </a:cubicBezTo>
                <a:cubicBezTo>
                  <a:pt x="9756" y="7657"/>
                  <a:pt x="9853" y="7824"/>
                  <a:pt x="10048" y="7958"/>
                </a:cubicBezTo>
                <a:cubicBezTo>
                  <a:pt x="10242" y="8125"/>
                  <a:pt x="10533" y="8192"/>
                  <a:pt x="10824" y="8192"/>
                </a:cubicBezTo>
                <a:close/>
              </a:path>
            </a:pathLst>
          </a:custGeom>
          <a:solidFill>
            <a:srgbClr val="FEBC1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323" name="Google Shape;323;p24"/>
          <p:cNvSpPr txBox="1"/>
          <p:nvPr/>
        </p:nvSpPr>
        <p:spPr>
          <a:xfrm>
            <a:off x="3518775" y="1858590"/>
            <a:ext cx="4037100" cy="673500"/>
          </a:xfrm>
          <a:prstGeom prst="rect">
            <a:avLst/>
          </a:prstGeom>
          <a:noFill/>
          <a:ln>
            <a:noFill/>
          </a:ln>
        </p:spPr>
        <p:txBody>
          <a:bodyPr anchorCtr="0" anchor="ctr" bIns="32000" lIns="32000" spcFirstLastPara="1" rIns="32000" wrap="square" tIns="32000">
            <a:noAutofit/>
          </a:bodyPr>
          <a:lstStyle/>
          <a:p>
            <a:pPr indent="0" lvl="0" marL="165100" rtl="0" algn="l">
              <a:spcBef>
                <a:spcPts val="0"/>
              </a:spcBef>
              <a:spcAft>
                <a:spcPts val="0"/>
              </a:spcAft>
              <a:buNone/>
            </a:pPr>
            <a:r>
              <a:rPr lang="en-US" sz="1800">
                <a:solidFill>
                  <a:schemeClr val="lt1"/>
                </a:solidFill>
                <a:latin typeface="Open Sans"/>
                <a:ea typeface="Open Sans"/>
                <a:cs typeface="Open Sans"/>
                <a:sym typeface="Open Sans"/>
              </a:rPr>
              <a:t>De-identification for machine learning algorithm training and research</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24" name="Google Shape;324;p24"/>
          <p:cNvSpPr txBox="1"/>
          <p:nvPr/>
        </p:nvSpPr>
        <p:spPr>
          <a:xfrm>
            <a:off x="7639225" y="5010225"/>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16</a:t>
            </a:r>
            <a:endParaRPr/>
          </a:p>
        </p:txBody>
      </p:sp>
      <p:pic>
        <p:nvPicPr>
          <p:cNvPr id="325" name="Google Shape;325;p24"/>
          <p:cNvPicPr preferRelativeResize="0"/>
          <p:nvPr/>
        </p:nvPicPr>
        <p:blipFill>
          <a:blip r:embed="rId4">
            <a:alphaModFix/>
          </a:blip>
          <a:stretch>
            <a:fillRect/>
          </a:stretch>
        </p:blipFill>
        <p:spPr>
          <a:xfrm>
            <a:off x="465849" y="4712325"/>
            <a:ext cx="843345" cy="451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5"/>
          <p:cNvSpPr/>
          <p:nvPr/>
        </p:nvSpPr>
        <p:spPr>
          <a:xfrm>
            <a:off x="1959263" y="1370700"/>
            <a:ext cx="5446800" cy="2745000"/>
          </a:xfrm>
          <a:prstGeom prst="rect">
            <a:avLst/>
          </a:prstGeom>
          <a:solidFill>
            <a:srgbClr val="EFEFE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31" name="Google Shape;331;p25"/>
          <p:cNvSpPr/>
          <p:nvPr/>
        </p:nvSpPr>
        <p:spPr>
          <a:xfrm>
            <a:off x="3535425" y="4229150"/>
            <a:ext cx="3870600" cy="249000"/>
          </a:xfrm>
          <a:prstGeom prst="rect">
            <a:avLst/>
          </a:prstGeom>
          <a:noFill/>
          <a:ln>
            <a:noFill/>
          </a:ln>
        </p:spPr>
        <p:txBody>
          <a:bodyPr anchorCtr="0" anchor="b" bIns="17775" lIns="17775" spcFirstLastPara="1" rIns="17775" wrap="square" tIns="17775">
            <a:noAutofit/>
          </a:bodyPr>
          <a:lstStyle/>
          <a:p>
            <a:pPr indent="0" lvl="0" marL="0" rtl="0" algn="l">
              <a:lnSpc>
                <a:spcPct val="150000"/>
              </a:lnSpc>
              <a:spcBef>
                <a:spcPts val="0"/>
              </a:spcBef>
              <a:spcAft>
                <a:spcPts val="0"/>
              </a:spcAft>
              <a:buClr>
                <a:srgbClr val="000000"/>
              </a:buClr>
              <a:buSzPts val="1100"/>
              <a:buFont typeface="Arial"/>
              <a:buNone/>
            </a:pPr>
            <a:r>
              <a:rPr b="1" lang="en-US" sz="1700">
                <a:solidFill>
                  <a:srgbClr val="51B5BE"/>
                </a:solidFill>
                <a:latin typeface="Open Sans"/>
                <a:ea typeface="Open Sans"/>
                <a:cs typeface="Open Sans"/>
                <a:sym typeface="Open Sans"/>
              </a:rPr>
              <a:t>V</a:t>
            </a:r>
            <a:r>
              <a:rPr b="1" lang="en-US" sz="1700">
                <a:solidFill>
                  <a:srgbClr val="51B5BE"/>
                </a:solidFill>
                <a:latin typeface="Open Sans"/>
                <a:ea typeface="Open Sans"/>
                <a:cs typeface="Open Sans"/>
                <a:sym typeface="Open Sans"/>
              </a:rPr>
              <a:t>isit dcmsys.com for Resources</a:t>
            </a:r>
            <a:endParaRPr b="1" sz="1700">
              <a:solidFill>
                <a:srgbClr val="51B5BE"/>
              </a:solidFill>
              <a:latin typeface="Open Sans"/>
              <a:ea typeface="Open Sans"/>
              <a:cs typeface="Open Sans"/>
              <a:sym typeface="Open Sans"/>
            </a:endParaRPr>
          </a:p>
          <a:p>
            <a:pPr indent="-298450" lvl="0" marL="457200" rtl="0" algn="l">
              <a:lnSpc>
                <a:spcPct val="150000"/>
              </a:lnSpc>
              <a:spcBef>
                <a:spcPts val="0"/>
              </a:spcBef>
              <a:spcAft>
                <a:spcPts val="0"/>
              </a:spcAft>
              <a:buClr>
                <a:srgbClr val="666666"/>
              </a:buClr>
              <a:buSzPts val="1100"/>
              <a:buFont typeface="Open Sans"/>
              <a:buChar char="●"/>
            </a:pPr>
            <a:r>
              <a:rPr lang="en-US" sz="1100">
                <a:solidFill>
                  <a:srgbClr val="666666"/>
                </a:solidFill>
                <a:latin typeface="Open Sans"/>
                <a:ea typeface="Open Sans"/>
                <a:cs typeface="Open Sans"/>
                <a:sym typeface="Open Sans"/>
              </a:rPr>
              <a:t>Product Briefs</a:t>
            </a:r>
            <a:endParaRPr sz="1100">
              <a:solidFill>
                <a:srgbClr val="666666"/>
              </a:solidFill>
              <a:latin typeface="Open Sans"/>
              <a:ea typeface="Open Sans"/>
              <a:cs typeface="Open Sans"/>
              <a:sym typeface="Open Sans"/>
            </a:endParaRPr>
          </a:p>
          <a:p>
            <a:pPr indent="-298450" lvl="0" marL="457200" rtl="0" algn="l">
              <a:lnSpc>
                <a:spcPct val="150000"/>
              </a:lnSpc>
              <a:spcBef>
                <a:spcPts val="0"/>
              </a:spcBef>
              <a:spcAft>
                <a:spcPts val="0"/>
              </a:spcAft>
              <a:buClr>
                <a:srgbClr val="666666"/>
              </a:buClr>
              <a:buSzPts val="1100"/>
              <a:buFont typeface="Open Sans"/>
              <a:buChar char="●"/>
            </a:pPr>
            <a:r>
              <a:rPr lang="en-US" sz="1100">
                <a:solidFill>
                  <a:srgbClr val="666666"/>
                </a:solidFill>
                <a:latin typeface="Open Sans"/>
                <a:ea typeface="Open Sans"/>
                <a:cs typeface="Open Sans"/>
                <a:sym typeface="Open Sans"/>
              </a:rPr>
              <a:t>White Papers</a:t>
            </a:r>
            <a:endParaRPr sz="1100">
              <a:solidFill>
                <a:srgbClr val="666666"/>
              </a:solidFill>
              <a:latin typeface="Open Sans"/>
              <a:ea typeface="Open Sans"/>
              <a:cs typeface="Open Sans"/>
              <a:sym typeface="Open Sans"/>
            </a:endParaRPr>
          </a:p>
          <a:p>
            <a:pPr indent="-298450" lvl="0" marL="457200" rtl="0" algn="l">
              <a:lnSpc>
                <a:spcPct val="150000"/>
              </a:lnSpc>
              <a:spcBef>
                <a:spcPts val="0"/>
              </a:spcBef>
              <a:spcAft>
                <a:spcPts val="0"/>
              </a:spcAft>
              <a:buClr>
                <a:srgbClr val="666666"/>
              </a:buClr>
              <a:buSzPts val="1100"/>
              <a:buFont typeface="Open Sans"/>
              <a:buChar char="●"/>
            </a:pPr>
            <a:r>
              <a:rPr lang="en-US" sz="1100">
                <a:solidFill>
                  <a:srgbClr val="666666"/>
                </a:solidFill>
                <a:latin typeface="Open Sans"/>
                <a:ea typeface="Open Sans"/>
                <a:cs typeface="Open Sans"/>
                <a:sym typeface="Open Sans"/>
              </a:rPr>
              <a:t>Enterprise Imaging Playbook</a:t>
            </a:r>
            <a:endParaRPr sz="1100">
              <a:solidFill>
                <a:srgbClr val="666666"/>
              </a:solidFill>
              <a:latin typeface="Open Sans"/>
              <a:ea typeface="Open Sans"/>
              <a:cs typeface="Open Sans"/>
              <a:sym typeface="Open Sans"/>
            </a:endParaRPr>
          </a:p>
          <a:p>
            <a:pPr indent="-298450" lvl="0" marL="457200" rtl="0" algn="l">
              <a:lnSpc>
                <a:spcPct val="150000"/>
              </a:lnSpc>
              <a:spcBef>
                <a:spcPts val="0"/>
              </a:spcBef>
              <a:spcAft>
                <a:spcPts val="0"/>
              </a:spcAft>
              <a:buClr>
                <a:srgbClr val="666666"/>
              </a:buClr>
              <a:buSzPts val="1100"/>
              <a:buFont typeface="Open Sans"/>
              <a:buChar char="●"/>
            </a:pPr>
            <a:r>
              <a:rPr lang="en-US" sz="1100">
                <a:solidFill>
                  <a:srgbClr val="666666"/>
                </a:solidFill>
                <a:latin typeface="Open Sans"/>
                <a:ea typeface="Open Sans"/>
                <a:cs typeface="Open Sans"/>
                <a:sym typeface="Open Sans"/>
              </a:rPr>
              <a:t>Cloud Test Drives</a:t>
            </a:r>
            <a:endParaRPr sz="1100">
              <a:solidFill>
                <a:srgbClr val="666666"/>
              </a:solidFill>
              <a:latin typeface="Open Sans"/>
              <a:ea typeface="Open Sans"/>
              <a:cs typeface="Open Sans"/>
              <a:sym typeface="Open Sans"/>
            </a:endParaRPr>
          </a:p>
          <a:p>
            <a:pPr indent="-298450" lvl="0" marL="457200" rtl="0" algn="l">
              <a:lnSpc>
                <a:spcPct val="150000"/>
              </a:lnSpc>
              <a:spcBef>
                <a:spcPts val="0"/>
              </a:spcBef>
              <a:spcAft>
                <a:spcPts val="0"/>
              </a:spcAft>
              <a:buClr>
                <a:srgbClr val="666666"/>
              </a:buClr>
              <a:buSzPts val="1100"/>
              <a:buFont typeface="Open Sans"/>
              <a:buChar char="●"/>
            </a:pPr>
            <a:r>
              <a:rPr lang="en-US" sz="1100">
                <a:solidFill>
                  <a:srgbClr val="666666"/>
                </a:solidFill>
                <a:latin typeface="Open Sans"/>
                <a:ea typeface="Open Sans"/>
                <a:cs typeface="Open Sans"/>
                <a:sym typeface="Open Sans"/>
              </a:rPr>
              <a:t>Free DICOM Software Downloads</a:t>
            </a:r>
            <a:endParaRPr sz="1100">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686B73"/>
              </a:buClr>
              <a:buSzPts val="1100"/>
              <a:buFont typeface="Open Sans"/>
              <a:buNone/>
            </a:pPr>
            <a:r>
              <a:t/>
            </a:r>
            <a:endParaRPr b="1" sz="1700">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686B73"/>
              </a:buClr>
              <a:buSzPts val="1100"/>
              <a:buFont typeface="Open Sans"/>
              <a:buNone/>
            </a:pPr>
            <a:r>
              <a:t/>
            </a:r>
            <a:endParaRPr sz="1100">
              <a:solidFill>
                <a:srgbClr val="666666"/>
              </a:solidFill>
              <a:latin typeface="Open Sans"/>
              <a:ea typeface="Open Sans"/>
              <a:cs typeface="Open Sans"/>
              <a:sym typeface="Open Sans"/>
            </a:endParaRPr>
          </a:p>
        </p:txBody>
      </p:sp>
      <p:sp>
        <p:nvSpPr>
          <p:cNvPr id="332" name="Google Shape;332;p25"/>
          <p:cNvSpPr/>
          <p:nvPr/>
        </p:nvSpPr>
        <p:spPr>
          <a:xfrm>
            <a:off x="1327473" y="1192975"/>
            <a:ext cx="1825200" cy="8595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33" name="Google Shape;333;p25"/>
          <p:cNvSpPr/>
          <p:nvPr/>
        </p:nvSpPr>
        <p:spPr>
          <a:xfrm>
            <a:off x="1955660" y="1417856"/>
            <a:ext cx="568836" cy="325080"/>
          </a:xfrm>
          <a:custGeom>
            <a:rect b="b" l="l" r="r" t="t"/>
            <a:pathLst>
              <a:path extrusionOk="0" h="21600" w="21600">
                <a:moveTo>
                  <a:pt x="0" y="0"/>
                </a:moveTo>
                <a:lnTo>
                  <a:pt x="10800" y="10800"/>
                </a:lnTo>
                <a:lnTo>
                  <a:pt x="0" y="21600"/>
                </a:lnTo>
                <a:lnTo>
                  <a:pt x="0" y="0"/>
                </a:lnTo>
                <a:close/>
                <a:moveTo>
                  <a:pt x="817" y="2382"/>
                </a:moveTo>
                <a:lnTo>
                  <a:pt x="817" y="19218"/>
                </a:lnTo>
                <a:lnTo>
                  <a:pt x="9257" y="10800"/>
                </a:lnTo>
                <a:lnTo>
                  <a:pt x="817" y="2382"/>
                </a:lnTo>
                <a:close/>
                <a:moveTo>
                  <a:pt x="10800" y="0"/>
                </a:moveTo>
                <a:lnTo>
                  <a:pt x="21600" y="10800"/>
                </a:lnTo>
                <a:lnTo>
                  <a:pt x="10800" y="21600"/>
                </a:lnTo>
                <a:lnTo>
                  <a:pt x="10800" y="0"/>
                </a:lnTo>
                <a:close/>
                <a:moveTo>
                  <a:pt x="11526" y="2382"/>
                </a:moveTo>
                <a:lnTo>
                  <a:pt x="11526" y="19218"/>
                </a:lnTo>
                <a:lnTo>
                  <a:pt x="19966" y="10800"/>
                </a:lnTo>
                <a:lnTo>
                  <a:pt x="11526" y="2382"/>
                </a:lnTo>
                <a:close/>
              </a:path>
            </a:pathLst>
          </a:custGeom>
          <a:solidFill>
            <a:schemeClr val="l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grpSp>
        <p:nvGrpSpPr>
          <p:cNvPr id="338" name="Google Shape;338;p26"/>
          <p:cNvGrpSpPr/>
          <p:nvPr/>
        </p:nvGrpSpPr>
        <p:grpSpPr>
          <a:xfrm>
            <a:off x="601638" y="1955475"/>
            <a:ext cx="7026325" cy="1921475"/>
            <a:chOff x="519950" y="2248900"/>
            <a:chExt cx="7026325" cy="1921475"/>
          </a:xfrm>
        </p:grpSpPr>
        <p:sp>
          <p:nvSpPr>
            <p:cNvPr id="339" name="Google Shape;339;p26"/>
            <p:cNvSpPr/>
            <p:nvPr/>
          </p:nvSpPr>
          <p:spPr>
            <a:xfrm>
              <a:off x="519950" y="2333675"/>
              <a:ext cx="1260000" cy="868500"/>
            </a:xfrm>
            <a:prstGeom prst="rect">
              <a:avLst/>
            </a:prstGeom>
            <a:noFill/>
            <a:ln>
              <a:noFill/>
            </a:ln>
          </p:spPr>
          <p:txBody>
            <a:bodyPr anchorCtr="0" anchor="ctr" bIns="17775" lIns="17775" spcFirstLastPara="1" rIns="17775" wrap="square" tIns="17775">
              <a:noAutofit/>
            </a:bodyPr>
            <a:lstStyle/>
            <a:p>
              <a:pPr indent="0" lvl="0" marL="0" marR="0" rtl="0" algn="ctr">
                <a:lnSpc>
                  <a:spcPct val="100000"/>
                </a:lnSpc>
                <a:spcBef>
                  <a:spcPts val="0"/>
                </a:spcBef>
                <a:spcAft>
                  <a:spcPts val="0"/>
                </a:spcAft>
                <a:buClr>
                  <a:srgbClr val="0F1113"/>
                </a:buClr>
                <a:buSzPts val="4200"/>
                <a:buFont typeface="Open Sans"/>
                <a:buNone/>
              </a:pPr>
              <a:r>
                <a:rPr lang="en-US" sz="2500">
                  <a:solidFill>
                    <a:srgbClr val="666666"/>
                  </a:solidFill>
                  <a:latin typeface="Open Sans SemiBold"/>
                  <a:ea typeface="Open Sans SemiBold"/>
                  <a:cs typeface="Open Sans SemiBold"/>
                  <a:sym typeface="Open Sans SemiBold"/>
                </a:rPr>
                <a:t>8 billion</a:t>
              </a:r>
              <a:endParaRPr sz="2500">
                <a:solidFill>
                  <a:srgbClr val="666666"/>
                </a:solidFill>
                <a:latin typeface="Open Sans SemiBold"/>
                <a:ea typeface="Open Sans SemiBold"/>
                <a:cs typeface="Open Sans SemiBold"/>
                <a:sym typeface="Open Sans SemiBold"/>
              </a:endParaRPr>
            </a:p>
          </p:txBody>
        </p:sp>
        <p:sp>
          <p:nvSpPr>
            <p:cNvPr id="340" name="Google Shape;340;p26"/>
            <p:cNvSpPr/>
            <p:nvPr/>
          </p:nvSpPr>
          <p:spPr>
            <a:xfrm>
              <a:off x="2338538" y="2333675"/>
              <a:ext cx="928500" cy="868500"/>
            </a:xfrm>
            <a:prstGeom prst="rect">
              <a:avLst/>
            </a:prstGeom>
            <a:noFill/>
            <a:ln>
              <a:noFill/>
            </a:ln>
          </p:spPr>
          <p:txBody>
            <a:bodyPr anchorCtr="0" anchor="ctr" bIns="17775" lIns="17775" spcFirstLastPara="1" rIns="17775" wrap="square" tIns="17775">
              <a:noAutofit/>
            </a:bodyPr>
            <a:lstStyle/>
            <a:p>
              <a:pPr indent="0" lvl="0" marL="0" marR="0" rtl="0" algn="ctr">
                <a:lnSpc>
                  <a:spcPct val="100000"/>
                </a:lnSpc>
                <a:spcBef>
                  <a:spcPts val="0"/>
                </a:spcBef>
                <a:spcAft>
                  <a:spcPts val="0"/>
                </a:spcAft>
                <a:buClr>
                  <a:srgbClr val="0F1113"/>
                </a:buClr>
                <a:buSzPts val="4200"/>
                <a:buFont typeface="Open Sans"/>
                <a:buNone/>
              </a:pPr>
              <a:r>
                <a:rPr lang="en-US" sz="2500">
                  <a:solidFill>
                    <a:srgbClr val="666666"/>
                  </a:solidFill>
                  <a:latin typeface="Open Sans SemiBold"/>
                  <a:ea typeface="Open Sans SemiBold"/>
                  <a:cs typeface="Open Sans SemiBold"/>
                  <a:sym typeface="Open Sans SemiBold"/>
                </a:rPr>
                <a:t>5,000 </a:t>
              </a:r>
              <a:endParaRPr sz="2500">
                <a:solidFill>
                  <a:srgbClr val="666666"/>
                </a:solidFill>
                <a:latin typeface="Open Sans SemiBold"/>
                <a:ea typeface="Open Sans SemiBold"/>
                <a:cs typeface="Open Sans SemiBold"/>
                <a:sym typeface="Open Sans SemiBold"/>
              </a:endParaRPr>
            </a:p>
          </p:txBody>
        </p:sp>
        <p:sp>
          <p:nvSpPr>
            <p:cNvPr id="341" name="Google Shape;341;p26"/>
            <p:cNvSpPr/>
            <p:nvPr/>
          </p:nvSpPr>
          <p:spPr>
            <a:xfrm>
              <a:off x="3885146" y="2333675"/>
              <a:ext cx="1634400" cy="868500"/>
            </a:xfrm>
            <a:prstGeom prst="rect">
              <a:avLst/>
            </a:prstGeom>
            <a:noFill/>
            <a:ln>
              <a:noFill/>
            </a:ln>
          </p:spPr>
          <p:txBody>
            <a:bodyPr anchorCtr="0" anchor="ctr" bIns="17775" lIns="17775" spcFirstLastPara="1" rIns="17775" wrap="square" tIns="17775">
              <a:noAutofit/>
            </a:bodyPr>
            <a:lstStyle/>
            <a:p>
              <a:pPr indent="0" lvl="0" marL="0" marR="0" rtl="0" algn="ctr">
                <a:lnSpc>
                  <a:spcPct val="100000"/>
                </a:lnSpc>
                <a:spcBef>
                  <a:spcPts val="0"/>
                </a:spcBef>
                <a:spcAft>
                  <a:spcPts val="0"/>
                </a:spcAft>
                <a:buClr>
                  <a:srgbClr val="1755E5"/>
                </a:buClr>
                <a:buSzPts val="4200"/>
                <a:buFont typeface="Open Sans"/>
                <a:buNone/>
              </a:pPr>
              <a:r>
                <a:rPr lang="en-US" sz="2500">
                  <a:solidFill>
                    <a:srgbClr val="51B5BE"/>
                  </a:solidFill>
                  <a:latin typeface="Open Sans SemiBold"/>
                  <a:ea typeface="Open Sans SemiBold"/>
                  <a:cs typeface="Open Sans SemiBold"/>
                  <a:sym typeface="Open Sans SemiBold"/>
                </a:rPr>
                <a:t>5.3 million</a:t>
              </a:r>
              <a:endParaRPr sz="2500">
                <a:solidFill>
                  <a:srgbClr val="51B5BE"/>
                </a:solidFill>
                <a:latin typeface="Open Sans SemiBold"/>
                <a:ea typeface="Open Sans SemiBold"/>
                <a:cs typeface="Open Sans SemiBold"/>
                <a:sym typeface="Open Sans SemiBold"/>
              </a:endParaRPr>
            </a:p>
          </p:txBody>
        </p:sp>
        <p:sp>
          <p:nvSpPr>
            <p:cNvPr id="342" name="Google Shape;342;p26"/>
            <p:cNvSpPr/>
            <p:nvPr/>
          </p:nvSpPr>
          <p:spPr>
            <a:xfrm>
              <a:off x="5831175" y="2248900"/>
              <a:ext cx="1715100" cy="1038300"/>
            </a:xfrm>
            <a:prstGeom prst="rect">
              <a:avLst/>
            </a:prstGeom>
            <a:noFill/>
            <a:ln>
              <a:noFill/>
            </a:ln>
          </p:spPr>
          <p:txBody>
            <a:bodyPr anchorCtr="0" anchor="ctr" bIns="17775" lIns="17775" spcFirstLastPara="1" rIns="17775" wrap="square" tIns="17775">
              <a:noAutofit/>
            </a:bodyPr>
            <a:lstStyle/>
            <a:p>
              <a:pPr indent="0" lvl="0" marL="0" marR="0" rtl="0" algn="ctr">
                <a:lnSpc>
                  <a:spcPct val="100000"/>
                </a:lnSpc>
                <a:spcBef>
                  <a:spcPts val="0"/>
                </a:spcBef>
                <a:spcAft>
                  <a:spcPts val="0"/>
                </a:spcAft>
                <a:buClr>
                  <a:srgbClr val="0F1113"/>
                </a:buClr>
                <a:buSzPts val="4200"/>
                <a:buFont typeface="Open Sans"/>
                <a:buNone/>
              </a:pPr>
              <a:r>
                <a:rPr lang="en-US" sz="2500">
                  <a:solidFill>
                    <a:srgbClr val="666666"/>
                  </a:solidFill>
                  <a:latin typeface="Open Sans SemiBold"/>
                  <a:ea typeface="Open Sans SemiBold"/>
                  <a:cs typeface="Open Sans SemiBold"/>
                  <a:sym typeface="Open Sans SemiBold"/>
                </a:rPr>
                <a:t>13 million+</a:t>
              </a:r>
              <a:endParaRPr sz="2500">
                <a:solidFill>
                  <a:srgbClr val="666666"/>
                </a:solidFill>
                <a:latin typeface="Open Sans SemiBold"/>
                <a:ea typeface="Open Sans SemiBold"/>
                <a:cs typeface="Open Sans SemiBold"/>
                <a:sym typeface="Open Sans SemiBold"/>
              </a:endParaRPr>
            </a:p>
          </p:txBody>
        </p:sp>
        <p:sp>
          <p:nvSpPr>
            <p:cNvPr id="343" name="Google Shape;343;p26"/>
            <p:cNvSpPr/>
            <p:nvPr/>
          </p:nvSpPr>
          <p:spPr>
            <a:xfrm>
              <a:off x="519950" y="3054975"/>
              <a:ext cx="1260000" cy="546300"/>
            </a:xfrm>
            <a:prstGeom prst="rect">
              <a:avLst/>
            </a:prstGeom>
            <a:noFill/>
            <a:ln>
              <a:noFill/>
            </a:ln>
          </p:spPr>
          <p:txBody>
            <a:bodyPr anchorCtr="0" anchor="t" bIns="17775" lIns="17775" spcFirstLastPara="1" rIns="17775" wrap="square" tIns="17775">
              <a:noAutofit/>
            </a:bodyPr>
            <a:lstStyle/>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medical images</a:t>
              </a:r>
              <a:endParaRPr sz="1100">
                <a:solidFill>
                  <a:srgbClr val="666666"/>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passing though annually</a:t>
              </a:r>
              <a:endParaRPr sz="500">
                <a:solidFill>
                  <a:srgbClr val="666666"/>
                </a:solidFill>
              </a:endParaRPr>
            </a:p>
          </p:txBody>
        </p:sp>
        <p:sp>
          <p:nvSpPr>
            <p:cNvPr id="344" name="Google Shape;344;p26"/>
            <p:cNvSpPr/>
            <p:nvPr/>
          </p:nvSpPr>
          <p:spPr>
            <a:xfrm>
              <a:off x="2018288" y="3054975"/>
              <a:ext cx="1569000" cy="1115400"/>
            </a:xfrm>
            <a:prstGeom prst="rect">
              <a:avLst/>
            </a:prstGeom>
            <a:noFill/>
            <a:ln>
              <a:noFill/>
            </a:ln>
          </p:spPr>
          <p:txBody>
            <a:bodyPr anchorCtr="0" anchor="t" bIns="17775" lIns="17775" spcFirstLastPara="1" rIns="17775" wrap="square" tIns="17775">
              <a:noAutofit/>
            </a:bodyPr>
            <a:lstStyle/>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exams archived daily by U.S. Army Dental Command </a:t>
              </a:r>
              <a:r>
                <a:rPr lang="en-US" sz="1100">
                  <a:solidFill>
                    <a:srgbClr val="666666"/>
                  </a:solidFill>
                  <a:highlight>
                    <a:srgbClr val="FFFFFF"/>
                  </a:highlight>
                  <a:latin typeface="Open Sans"/>
                  <a:ea typeface="Open Sans"/>
                  <a:cs typeface="Open Sans"/>
                  <a:sym typeface="Open Sans"/>
                </a:rPr>
                <a:t>from over 150 army dental clinics worldwide</a:t>
              </a:r>
              <a:endParaRPr sz="1100">
                <a:solidFill>
                  <a:srgbClr val="666666"/>
                </a:solidFill>
              </a:endParaRPr>
            </a:p>
          </p:txBody>
        </p:sp>
        <p:sp>
          <p:nvSpPr>
            <p:cNvPr id="345" name="Google Shape;345;p26"/>
            <p:cNvSpPr/>
            <p:nvPr/>
          </p:nvSpPr>
          <p:spPr>
            <a:xfrm>
              <a:off x="3917846" y="3054975"/>
              <a:ext cx="1569000" cy="768600"/>
            </a:xfrm>
            <a:prstGeom prst="rect">
              <a:avLst/>
            </a:prstGeom>
            <a:noFill/>
            <a:ln>
              <a:noFill/>
            </a:ln>
          </p:spPr>
          <p:txBody>
            <a:bodyPr anchorCtr="0" anchor="t" bIns="17775" lIns="17775" spcFirstLastPara="1" rIns="17775" wrap="square" tIns="17775">
              <a:noAutofit/>
            </a:bodyPr>
            <a:lstStyle/>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musculoskeletal  exams de-identified using Unifier’s tag morphing module</a:t>
              </a:r>
              <a:endParaRPr sz="500">
                <a:solidFill>
                  <a:srgbClr val="666666"/>
                </a:solidFill>
              </a:endParaRPr>
            </a:p>
          </p:txBody>
        </p:sp>
        <p:sp>
          <p:nvSpPr>
            <p:cNvPr id="346" name="Google Shape;346;p26"/>
            <p:cNvSpPr/>
            <p:nvPr/>
          </p:nvSpPr>
          <p:spPr>
            <a:xfrm>
              <a:off x="5904225" y="3055000"/>
              <a:ext cx="1569000" cy="546300"/>
            </a:xfrm>
            <a:prstGeom prst="rect">
              <a:avLst/>
            </a:prstGeom>
            <a:noFill/>
            <a:ln>
              <a:noFill/>
            </a:ln>
          </p:spPr>
          <p:txBody>
            <a:bodyPr anchorCtr="0" anchor="t" bIns="17775" lIns="17775" spcFirstLastPara="1" rIns="17775" wrap="square" tIns="17775">
              <a:noAutofit/>
            </a:bodyPr>
            <a:lstStyle/>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annual</a:t>
              </a:r>
              <a:br>
                <a:rPr lang="en-US" sz="1100">
                  <a:solidFill>
                    <a:srgbClr val="666666"/>
                  </a:solidFill>
                  <a:latin typeface="Open Sans"/>
                  <a:ea typeface="Open Sans"/>
                  <a:cs typeface="Open Sans"/>
                  <a:sym typeface="Open Sans"/>
                </a:rPr>
              </a:br>
              <a:r>
                <a:rPr lang="en-US" sz="1100">
                  <a:solidFill>
                    <a:srgbClr val="666666"/>
                  </a:solidFill>
                  <a:latin typeface="Open Sans"/>
                  <a:ea typeface="Open Sans"/>
                  <a:cs typeface="Open Sans"/>
                  <a:sym typeface="Open Sans"/>
                </a:rPr>
                <a:t>teleradiology</a:t>
              </a:r>
              <a:endParaRPr sz="1100">
                <a:solidFill>
                  <a:srgbClr val="666666"/>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reads</a:t>
              </a:r>
              <a:endParaRPr sz="1100">
                <a:solidFill>
                  <a:srgbClr val="666666"/>
                </a:solidFill>
                <a:latin typeface="Open Sans"/>
                <a:ea typeface="Open Sans"/>
                <a:cs typeface="Open Sans"/>
                <a:sym typeface="Open Sans"/>
              </a:endParaRPr>
            </a:p>
          </p:txBody>
        </p:sp>
        <p:cxnSp>
          <p:nvCxnSpPr>
            <p:cNvPr id="347" name="Google Shape;347;p26"/>
            <p:cNvCxnSpPr/>
            <p:nvPr/>
          </p:nvCxnSpPr>
          <p:spPr>
            <a:xfrm>
              <a:off x="1906550" y="2409750"/>
              <a:ext cx="0" cy="1644900"/>
            </a:xfrm>
            <a:prstGeom prst="straightConnector1">
              <a:avLst/>
            </a:prstGeom>
            <a:noFill/>
            <a:ln cap="flat" cmpd="sng" w="9525">
              <a:solidFill>
                <a:srgbClr val="FEBC11"/>
              </a:solidFill>
              <a:prstDash val="solid"/>
              <a:round/>
              <a:headEnd len="med" w="med" type="none"/>
              <a:tailEnd len="med" w="med" type="none"/>
            </a:ln>
          </p:spPr>
        </p:cxnSp>
        <p:cxnSp>
          <p:nvCxnSpPr>
            <p:cNvPr id="348" name="Google Shape;348;p26"/>
            <p:cNvCxnSpPr/>
            <p:nvPr/>
          </p:nvCxnSpPr>
          <p:spPr>
            <a:xfrm>
              <a:off x="3738113" y="2409750"/>
              <a:ext cx="0" cy="1644900"/>
            </a:xfrm>
            <a:prstGeom prst="straightConnector1">
              <a:avLst/>
            </a:prstGeom>
            <a:noFill/>
            <a:ln cap="flat" cmpd="sng" w="9525">
              <a:solidFill>
                <a:srgbClr val="FEBC11"/>
              </a:solidFill>
              <a:prstDash val="solid"/>
              <a:round/>
              <a:headEnd len="med" w="med" type="none"/>
              <a:tailEnd len="med" w="med" type="none"/>
            </a:ln>
          </p:spPr>
        </p:cxnSp>
        <p:cxnSp>
          <p:nvCxnSpPr>
            <p:cNvPr id="349" name="Google Shape;349;p26"/>
            <p:cNvCxnSpPr/>
            <p:nvPr/>
          </p:nvCxnSpPr>
          <p:spPr>
            <a:xfrm>
              <a:off x="5666550" y="2409750"/>
              <a:ext cx="0" cy="1644900"/>
            </a:xfrm>
            <a:prstGeom prst="straightConnector1">
              <a:avLst/>
            </a:prstGeom>
            <a:noFill/>
            <a:ln cap="flat" cmpd="sng" w="9525">
              <a:solidFill>
                <a:srgbClr val="FEBC11"/>
              </a:solidFill>
              <a:prstDash val="solid"/>
              <a:round/>
              <a:headEnd len="med" w="med" type="none"/>
              <a:tailEnd len="med" w="med" type="none"/>
            </a:ln>
          </p:spPr>
        </p:cxnSp>
      </p:grpSp>
      <p:sp>
        <p:nvSpPr>
          <p:cNvPr id="350" name="Google Shape;350;p26"/>
          <p:cNvSpPr txBox="1"/>
          <p:nvPr/>
        </p:nvSpPr>
        <p:spPr>
          <a:xfrm>
            <a:off x="833475" y="615600"/>
            <a:ext cx="6378000" cy="11805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Clr>
                <a:srgbClr val="686B73"/>
              </a:buClr>
              <a:buSzPts val="1700"/>
              <a:buFont typeface="Open Sans"/>
              <a:buNone/>
            </a:pPr>
            <a:r>
              <a:rPr b="1" lang="en-US" sz="1700">
                <a:solidFill>
                  <a:srgbClr val="51B5BE"/>
                </a:solidFill>
                <a:latin typeface="Open Sans"/>
                <a:ea typeface="Open Sans"/>
                <a:cs typeface="Open Sans"/>
                <a:sym typeface="Open Sans"/>
              </a:rPr>
              <a:t>Unifier By The Numbers</a:t>
            </a:r>
            <a:endParaRPr b="1" sz="500">
              <a:solidFill>
                <a:srgbClr val="51B5BE"/>
              </a:solidFill>
            </a:endParaRPr>
          </a:p>
          <a:p>
            <a:pPr indent="0" lvl="0" marL="0" rtl="0" algn="l">
              <a:lnSpc>
                <a:spcPct val="130000"/>
              </a:lnSpc>
              <a:spcBef>
                <a:spcPts val="0"/>
              </a:spcBef>
              <a:spcAft>
                <a:spcPts val="0"/>
              </a:spcAft>
              <a:buNone/>
            </a:pPr>
            <a:r>
              <a:t/>
            </a:r>
            <a:endParaRPr b="1">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The signature Enterprise Imaging platform from Dicom Systems boasts impressive</a:t>
            </a:r>
            <a:br>
              <a:rPr lang="en-US" sz="1100">
                <a:solidFill>
                  <a:srgbClr val="666666"/>
                </a:solidFill>
                <a:latin typeface="Open Sans"/>
                <a:ea typeface="Open Sans"/>
                <a:cs typeface="Open Sans"/>
                <a:sym typeface="Open Sans"/>
              </a:rPr>
            </a:br>
            <a:r>
              <a:rPr lang="en-US" sz="1100">
                <a:solidFill>
                  <a:srgbClr val="666666"/>
                </a:solidFill>
                <a:latin typeface="Open Sans"/>
                <a:ea typeface="Open Sans"/>
                <a:cs typeface="Open Sans"/>
                <a:sym typeface="Open Sans"/>
              </a:rPr>
              <a:t>numbers</a:t>
            </a:r>
            <a:r>
              <a:rPr lang="en-US" sz="1100">
                <a:solidFill>
                  <a:srgbClr val="666666"/>
                </a:solidFill>
                <a:highlight>
                  <a:schemeClr val="lt1"/>
                </a:highlight>
                <a:latin typeface="Open Sans"/>
                <a:ea typeface="Open Sans"/>
                <a:cs typeface="Open Sans"/>
                <a:sym typeface="Open Sans"/>
              </a:rPr>
              <a:t> - </a:t>
            </a:r>
            <a:r>
              <a:rPr lang="en-US" sz="1100">
                <a:solidFill>
                  <a:srgbClr val="666666"/>
                </a:solidFill>
                <a:latin typeface="Open Sans"/>
                <a:ea typeface="Open Sans"/>
                <a:cs typeface="Open Sans"/>
                <a:sym typeface="Open Sans"/>
              </a:rPr>
              <a:t>placing Unifier as a best price-to-performance option for its solutions category</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66666"/>
              </a:solidFill>
              <a:latin typeface="Open Sans"/>
              <a:ea typeface="Open Sans"/>
              <a:cs typeface="Open Sans"/>
              <a:sym typeface="Open Sans"/>
            </a:endParaRPr>
          </a:p>
        </p:txBody>
      </p:sp>
      <p:cxnSp>
        <p:nvCxnSpPr>
          <p:cNvPr id="351" name="Google Shape;351;p26"/>
          <p:cNvCxnSpPr/>
          <p:nvPr/>
        </p:nvCxnSpPr>
        <p:spPr>
          <a:xfrm>
            <a:off x="625238" y="622661"/>
            <a:ext cx="0" cy="942300"/>
          </a:xfrm>
          <a:prstGeom prst="straightConnector1">
            <a:avLst/>
          </a:prstGeom>
          <a:noFill/>
          <a:ln cap="flat" cmpd="sng" w="9525">
            <a:solidFill>
              <a:srgbClr val="FEBC11"/>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27"/>
          <p:cNvSpPr/>
          <p:nvPr/>
        </p:nvSpPr>
        <p:spPr>
          <a:xfrm>
            <a:off x="1959263" y="1370700"/>
            <a:ext cx="5446800" cy="2745000"/>
          </a:xfrm>
          <a:prstGeom prst="rect">
            <a:avLst/>
          </a:prstGeom>
          <a:solidFill>
            <a:srgbClr val="EFEFE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57" name="Google Shape;357;p27"/>
          <p:cNvSpPr/>
          <p:nvPr/>
        </p:nvSpPr>
        <p:spPr>
          <a:xfrm>
            <a:off x="1327473" y="1200150"/>
            <a:ext cx="1825200" cy="8595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58" name="Google Shape;358;p27"/>
          <p:cNvSpPr/>
          <p:nvPr/>
        </p:nvSpPr>
        <p:spPr>
          <a:xfrm>
            <a:off x="1959263" y="1376023"/>
            <a:ext cx="517536" cy="507762"/>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359" name="Google Shape;359;p27"/>
          <p:cNvSpPr/>
          <p:nvPr/>
        </p:nvSpPr>
        <p:spPr>
          <a:xfrm>
            <a:off x="6574462" y="3661200"/>
            <a:ext cx="335934" cy="330210"/>
          </a:xfrm>
          <a:custGeom>
            <a:rect b="b" l="l" r="r" t="t"/>
            <a:pathLst>
              <a:path extrusionOk="0" h="21600" w="21600">
                <a:moveTo>
                  <a:pt x="21600" y="17515"/>
                </a:moveTo>
                <a:cubicBezTo>
                  <a:pt x="21600" y="14262"/>
                  <a:pt x="21600" y="14262"/>
                  <a:pt x="21600" y="14262"/>
                </a:cubicBezTo>
                <a:cubicBezTo>
                  <a:pt x="21600" y="12046"/>
                  <a:pt x="19834" y="10246"/>
                  <a:pt x="17660" y="10246"/>
                </a:cubicBezTo>
                <a:cubicBezTo>
                  <a:pt x="3940" y="10246"/>
                  <a:pt x="3940" y="10246"/>
                  <a:pt x="3940" y="10246"/>
                </a:cubicBezTo>
                <a:cubicBezTo>
                  <a:pt x="1766" y="10246"/>
                  <a:pt x="0" y="12046"/>
                  <a:pt x="0" y="14262"/>
                </a:cubicBezTo>
                <a:cubicBezTo>
                  <a:pt x="0" y="17515"/>
                  <a:pt x="0" y="17515"/>
                  <a:pt x="0" y="17515"/>
                </a:cubicBezTo>
                <a:cubicBezTo>
                  <a:pt x="0" y="19731"/>
                  <a:pt x="1766" y="21600"/>
                  <a:pt x="3940" y="21600"/>
                </a:cubicBezTo>
                <a:cubicBezTo>
                  <a:pt x="17660" y="21600"/>
                  <a:pt x="17660" y="21600"/>
                  <a:pt x="17660" y="21600"/>
                </a:cubicBezTo>
                <a:cubicBezTo>
                  <a:pt x="19834" y="21600"/>
                  <a:pt x="21600" y="19731"/>
                  <a:pt x="21600" y="17515"/>
                </a:cubicBezTo>
                <a:close/>
                <a:moveTo>
                  <a:pt x="6792" y="12808"/>
                </a:moveTo>
                <a:cubicBezTo>
                  <a:pt x="6181" y="12808"/>
                  <a:pt x="5875" y="12808"/>
                  <a:pt x="5723" y="12808"/>
                </a:cubicBezTo>
                <a:cubicBezTo>
                  <a:pt x="5570" y="12808"/>
                  <a:pt x="5570" y="12808"/>
                  <a:pt x="5570" y="12808"/>
                </a:cubicBezTo>
                <a:cubicBezTo>
                  <a:pt x="5570" y="16027"/>
                  <a:pt x="5570" y="17637"/>
                  <a:pt x="5570" y="18441"/>
                </a:cubicBezTo>
                <a:cubicBezTo>
                  <a:pt x="5570" y="19246"/>
                  <a:pt x="5570" y="19246"/>
                  <a:pt x="5570" y="19246"/>
                </a:cubicBezTo>
                <a:cubicBezTo>
                  <a:pt x="4925" y="19246"/>
                  <a:pt x="4602" y="19246"/>
                  <a:pt x="4441" y="19246"/>
                </a:cubicBezTo>
                <a:cubicBezTo>
                  <a:pt x="4279" y="19246"/>
                  <a:pt x="4279" y="19246"/>
                  <a:pt x="4279" y="19246"/>
                </a:cubicBezTo>
                <a:cubicBezTo>
                  <a:pt x="4279" y="16027"/>
                  <a:pt x="4279" y="14417"/>
                  <a:pt x="4279" y="13613"/>
                </a:cubicBezTo>
                <a:cubicBezTo>
                  <a:pt x="4279" y="12808"/>
                  <a:pt x="4279" y="12808"/>
                  <a:pt x="4279" y="12808"/>
                </a:cubicBezTo>
                <a:cubicBezTo>
                  <a:pt x="3634" y="12808"/>
                  <a:pt x="3311" y="12808"/>
                  <a:pt x="3150" y="12808"/>
                </a:cubicBezTo>
                <a:cubicBezTo>
                  <a:pt x="2989" y="12808"/>
                  <a:pt x="2989" y="12808"/>
                  <a:pt x="2989" y="12808"/>
                </a:cubicBezTo>
                <a:cubicBezTo>
                  <a:pt x="2989" y="12254"/>
                  <a:pt x="2989" y="11977"/>
                  <a:pt x="2989" y="11838"/>
                </a:cubicBezTo>
                <a:cubicBezTo>
                  <a:pt x="2989" y="11700"/>
                  <a:pt x="2989" y="11700"/>
                  <a:pt x="2989" y="11700"/>
                </a:cubicBezTo>
                <a:cubicBezTo>
                  <a:pt x="4891" y="11700"/>
                  <a:pt x="5842" y="11700"/>
                  <a:pt x="6317" y="11700"/>
                </a:cubicBezTo>
                <a:cubicBezTo>
                  <a:pt x="6792" y="11700"/>
                  <a:pt x="6792" y="11700"/>
                  <a:pt x="6792" y="11700"/>
                </a:cubicBezTo>
                <a:lnTo>
                  <a:pt x="6792" y="12808"/>
                </a:lnTo>
                <a:close/>
                <a:moveTo>
                  <a:pt x="10460" y="19246"/>
                </a:moveTo>
                <a:cubicBezTo>
                  <a:pt x="9917" y="19246"/>
                  <a:pt x="9645" y="19246"/>
                  <a:pt x="9509" y="19246"/>
                </a:cubicBezTo>
                <a:cubicBezTo>
                  <a:pt x="9374" y="19246"/>
                  <a:pt x="9374" y="19246"/>
                  <a:pt x="9374" y="19246"/>
                </a:cubicBezTo>
                <a:cubicBezTo>
                  <a:pt x="9374" y="18935"/>
                  <a:pt x="9374" y="18779"/>
                  <a:pt x="9374" y="18701"/>
                </a:cubicBezTo>
                <a:cubicBezTo>
                  <a:pt x="9374" y="18623"/>
                  <a:pt x="9374" y="18623"/>
                  <a:pt x="9374" y="18623"/>
                </a:cubicBezTo>
                <a:cubicBezTo>
                  <a:pt x="9271" y="18733"/>
                  <a:pt x="9156" y="18831"/>
                  <a:pt x="9034" y="18917"/>
                </a:cubicBezTo>
                <a:cubicBezTo>
                  <a:pt x="8914" y="19002"/>
                  <a:pt x="8796" y="19073"/>
                  <a:pt x="8694" y="19108"/>
                </a:cubicBezTo>
                <a:cubicBezTo>
                  <a:pt x="8491" y="19246"/>
                  <a:pt x="8287" y="19315"/>
                  <a:pt x="8083" y="19315"/>
                </a:cubicBezTo>
                <a:cubicBezTo>
                  <a:pt x="7811" y="19315"/>
                  <a:pt x="7608" y="19246"/>
                  <a:pt x="7472" y="19038"/>
                </a:cubicBezTo>
                <a:cubicBezTo>
                  <a:pt x="7336" y="18900"/>
                  <a:pt x="7268" y="18623"/>
                  <a:pt x="7268" y="18346"/>
                </a:cubicBezTo>
                <a:cubicBezTo>
                  <a:pt x="7268" y="13638"/>
                  <a:pt x="7268" y="13638"/>
                  <a:pt x="7268" y="13638"/>
                </a:cubicBezTo>
                <a:cubicBezTo>
                  <a:pt x="7811" y="13638"/>
                  <a:pt x="8083" y="13638"/>
                  <a:pt x="8219" y="13638"/>
                </a:cubicBezTo>
                <a:cubicBezTo>
                  <a:pt x="8355" y="13638"/>
                  <a:pt x="8355" y="13638"/>
                  <a:pt x="8355" y="13638"/>
                </a:cubicBezTo>
                <a:cubicBezTo>
                  <a:pt x="8355" y="15785"/>
                  <a:pt x="8355" y="16858"/>
                  <a:pt x="8355" y="17394"/>
                </a:cubicBezTo>
                <a:cubicBezTo>
                  <a:pt x="8355" y="17931"/>
                  <a:pt x="8355" y="17931"/>
                  <a:pt x="8355" y="17931"/>
                </a:cubicBezTo>
                <a:cubicBezTo>
                  <a:pt x="8355" y="18000"/>
                  <a:pt x="8374" y="18051"/>
                  <a:pt x="8389" y="18095"/>
                </a:cubicBezTo>
                <a:cubicBezTo>
                  <a:pt x="8401" y="18132"/>
                  <a:pt x="8423" y="18173"/>
                  <a:pt x="8423" y="18208"/>
                </a:cubicBezTo>
                <a:cubicBezTo>
                  <a:pt x="8491" y="18277"/>
                  <a:pt x="8558" y="18277"/>
                  <a:pt x="8694" y="18277"/>
                </a:cubicBezTo>
                <a:cubicBezTo>
                  <a:pt x="8762" y="18277"/>
                  <a:pt x="8830" y="18277"/>
                  <a:pt x="8966" y="18208"/>
                </a:cubicBezTo>
                <a:cubicBezTo>
                  <a:pt x="9102" y="18138"/>
                  <a:pt x="9238" y="18000"/>
                  <a:pt x="9306" y="17862"/>
                </a:cubicBezTo>
                <a:cubicBezTo>
                  <a:pt x="9340" y="17862"/>
                  <a:pt x="9357" y="17862"/>
                  <a:pt x="9365" y="17862"/>
                </a:cubicBezTo>
                <a:lnTo>
                  <a:pt x="9374" y="17862"/>
                </a:lnTo>
                <a:cubicBezTo>
                  <a:pt x="9374" y="15750"/>
                  <a:pt x="9374" y="14694"/>
                  <a:pt x="9374" y="14166"/>
                </a:cubicBezTo>
                <a:cubicBezTo>
                  <a:pt x="9374" y="13638"/>
                  <a:pt x="9374" y="13638"/>
                  <a:pt x="9374" y="13638"/>
                </a:cubicBezTo>
                <a:cubicBezTo>
                  <a:pt x="9917" y="13638"/>
                  <a:pt x="10189" y="13638"/>
                  <a:pt x="10325" y="13638"/>
                </a:cubicBezTo>
                <a:cubicBezTo>
                  <a:pt x="10460" y="13638"/>
                  <a:pt x="10460" y="13638"/>
                  <a:pt x="10460" y="13638"/>
                </a:cubicBezTo>
                <a:cubicBezTo>
                  <a:pt x="10460" y="16442"/>
                  <a:pt x="10460" y="17844"/>
                  <a:pt x="10460" y="18545"/>
                </a:cubicBezTo>
                <a:cubicBezTo>
                  <a:pt x="10460" y="19246"/>
                  <a:pt x="10460" y="19246"/>
                  <a:pt x="10460" y="19246"/>
                </a:cubicBezTo>
                <a:close/>
                <a:moveTo>
                  <a:pt x="14400" y="18069"/>
                </a:moveTo>
                <a:cubicBezTo>
                  <a:pt x="14400" y="18277"/>
                  <a:pt x="14383" y="18450"/>
                  <a:pt x="14341" y="18597"/>
                </a:cubicBezTo>
                <a:cubicBezTo>
                  <a:pt x="14298" y="18744"/>
                  <a:pt x="14230" y="18865"/>
                  <a:pt x="14128" y="18969"/>
                </a:cubicBezTo>
                <a:cubicBezTo>
                  <a:pt x="13992" y="19177"/>
                  <a:pt x="13721" y="19315"/>
                  <a:pt x="13381" y="19315"/>
                </a:cubicBezTo>
                <a:cubicBezTo>
                  <a:pt x="13177" y="19315"/>
                  <a:pt x="12974" y="19246"/>
                  <a:pt x="12838" y="19177"/>
                </a:cubicBezTo>
                <a:cubicBezTo>
                  <a:pt x="12736" y="19142"/>
                  <a:pt x="12656" y="19090"/>
                  <a:pt x="12575" y="19030"/>
                </a:cubicBezTo>
                <a:cubicBezTo>
                  <a:pt x="12496" y="18972"/>
                  <a:pt x="12425" y="18905"/>
                  <a:pt x="12362" y="18831"/>
                </a:cubicBezTo>
                <a:cubicBezTo>
                  <a:pt x="12362" y="19038"/>
                  <a:pt x="12362" y="19142"/>
                  <a:pt x="12362" y="19194"/>
                </a:cubicBezTo>
                <a:cubicBezTo>
                  <a:pt x="12362" y="19246"/>
                  <a:pt x="12362" y="19246"/>
                  <a:pt x="12362" y="19246"/>
                </a:cubicBezTo>
                <a:cubicBezTo>
                  <a:pt x="11819" y="19246"/>
                  <a:pt x="11547" y="19246"/>
                  <a:pt x="11411" y="19246"/>
                </a:cubicBezTo>
                <a:cubicBezTo>
                  <a:pt x="11275" y="19246"/>
                  <a:pt x="11275" y="19246"/>
                  <a:pt x="11275" y="19246"/>
                </a:cubicBezTo>
                <a:cubicBezTo>
                  <a:pt x="11275" y="15473"/>
                  <a:pt x="11275" y="13587"/>
                  <a:pt x="11275" y="12643"/>
                </a:cubicBezTo>
                <a:cubicBezTo>
                  <a:pt x="11275" y="11700"/>
                  <a:pt x="11275" y="11700"/>
                  <a:pt x="11275" y="11700"/>
                </a:cubicBezTo>
                <a:cubicBezTo>
                  <a:pt x="11819" y="11700"/>
                  <a:pt x="12091" y="11700"/>
                  <a:pt x="12226" y="11700"/>
                </a:cubicBezTo>
                <a:cubicBezTo>
                  <a:pt x="12362" y="11700"/>
                  <a:pt x="12362" y="11700"/>
                  <a:pt x="12362" y="11700"/>
                </a:cubicBezTo>
                <a:cubicBezTo>
                  <a:pt x="12362" y="12912"/>
                  <a:pt x="12362" y="13517"/>
                  <a:pt x="12362" y="13820"/>
                </a:cubicBezTo>
                <a:cubicBezTo>
                  <a:pt x="12362" y="14123"/>
                  <a:pt x="12362" y="14123"/>
                  <a:pt x="12362" y="14123"/>
                </a:cubicBezTo>
                <a:cubicBezTo>
                  <a:pt x="12430" y="14019"/>
                  <a:pt x="12497" y="13931"/>
                  <a:pt x="12575" y="13863"/>
                </a:cubicBezTo>
                <a:cubicBezTo>
                  <a:pt x="12652" y="13796"/>
                  <a:pt x="12742" y="13744"/>
                  <a:pt x="12838" y="13708"/>
                </a:cubicBezTo>
                <a:cubicBezTo>
                  <a:pt x="12974" y="13638"/>
                  <a:pt x="13177" y="13569"/>
                  <a:pt x="13313" y="13569"/>
                </a:cubicBezTo>
                <a:cubicBezTo>
                  <a:pt x="13653" y="13569"/>
                  <a:pt x="13925" y="13708"/>
                  <a:pt x="14128" y="13915"/>
                </a:cubicBezTo>
                <a:cubicBezTo>
                  <a:pt x="14332" y="14192"/>
                  <a:pt x="14400" y="14538"/>
                  <a:pt x="14400" y="14954"/>
                </a:cubicBezTo>
                <a:cubicBezTo>
                  <a:pt x="14400" y="18069"/>
                  <a:pt x="14400" y="18069"/>
                  <a:pt x="14400" y="18069"/>
                </a:cubicBezTo>
                <a:close/>
                <a:moveTo>
                  <a:pt x="15351" y="18900"/>
                </a:moveTo>
                <a:cubicBezTo>
                  <a:pt x="15079" y="18623"/>
                  <a:pt x="14943" y="18208"/>
                  <a:pt x="14943" y="17654"/>
                </a:cubicBezTo>
                <a:cubicBezTo>
                  <a:pt x="14943" y="15162"/>
                  <a:pt x="14943" y="15162"/>
                  <a:pt x="14943" y="15162"/>
                </a:cubicBezTo>
                <a:cubicBezTo>
                  <a:pt x="14943" y="14677"/>
                  <a:pt x="15147" y="14262"/>
                  <a:pt x="15419" y="13985"/>
                </a:cubicBezTo>
                <a:cubicBezTo>
                  <a:pt x="15758" y="13638"/>
                  <a:pt x="16166" y="13500"/>
                  <a:pt x="16642" y="13500"/>
                </a:cubicBezTo>
                <a:cubicBezTo>
                  <a:pt x="17117" y="13500"/>
                  <a:pt x="17525" y="13638"/>
                  <a:pt x="17796" y="13915"/>
                </a:cubicBezTo>
                <a:cubicBezTo>
                  <a:pt x="18068" y="14192"/>
                  <a:pt x="18204" y="14608"/>
                  <a:pt x="18204" y="15162"/>
                </a:cubicBezTo>
                <a:cubicBezTo>
                  <a:pt x="18204" y="16615"/>
                  <a:pt x="18204" y="16615"/>
                  <a:pt x="18204" y="16615"/>
                </a:cubicBezTo>
                <a:cubicBezTo>
                  <a:pt x="17185" y="16615"/>
                  <a:pt x="16675" y="16615"/>
                  <a:pt x="16421" y="16615"/>
                </a:cubicBezTo>
                <a:cubicBezTo>
                  <a:pt x="16166" y="16615"/>
                  <a:pt x="16166" y="16615"/>
                  <a:pt x="16166" y="16615"/>
                </a:cubicBezTo>
                <a:cubicBezTo>
                  <a:pt x="16166" y="17135"/>
                  <a:pt x="16166" y="17394"/>
                  <a:pt x="16166" y="17524"/>
                </a:cubicBezTo>
                <a:cubicBezTo>
                  <a:pt x="16166" y="17654"/>
                  <a:pt x="16166" y="17654"/>
                  <a:pt x="16166" y="17654"/>
                </a:cubicBezTo>
                <a:cubicBezTo>
                  <a:pt x="16166" y="17792"/>
                  <a:pt x="16166" y="17913"/>
                  <a:pt x="16175" y="18017"/>
                </a:cubicBezTo>
                <a:cubicBezTo>
                  <a:pt x="16183" y="18121"/>
                  <a:pt x="16200" y="18208"/>
                  <a:pt x="16234" y="18277"/>
                </a:cubicBezTo>
                <a:cubicBezTo>
                  <a:pt x="16302" y="18346"/>
                  <a:pt x="16438" y="18415"/>
                  <a:pt x="16574" y="18415"/>
                </a:cubicBezTo>
                <a:cubicBezTo>
                  <a:pt x="16777" y="18415"/>
                  <a:pt x="16845" y="18346"/>
                  <a:pt x="16913" y="18277"/>
                </a:cubicBezTo>
                <a:cubicBezTo>
                  <a:pt x="17049" y="18138"/>
                  <a:pt x="17049" y="17931"/>
                  <a:pt x="17049" y="17654"/>
                </a:cubicBezTo>
                <a:cubicBezTo>
                  <a:pt x="17049" y="17446"/>
                  <a:pt x="17049" y="17446"/>
                  <a:pt x="17049" y="17446"/>
                </a:cubicBezTo>
                <a:cubicBezTo>
                  <a:pt x="17626" y="17446"/>
                  <a:pt x="17915" y="17446"/>
                  <a:pt x="18059" y="17446"/>
                </a:cubicBezTo>
                <a:cubicBezTo>
                  <a:pt x="18204" y="17446"/>
                  <a:pt x="18204" y="17446"/>
                  <a:pt x="18204" y="17446"/>
                </a:cubicBezTo>
                <a:cubicBezTo>
                  <a:pt x="18204" y="17550"/>
                  <a:pt x="18204" y="17602"/>
                  <a:pt x="18204" y="17628"/>
                </a:cubicBezTo>
                <a:cubicBezTo>
                  <a:pt x="18204" y="17654"/>
                  <a:pt x="18204" y="17654"/>
                  <a:pt x="18204" y="17654"/>
                </a:cubicBezTo>
                <a:cubicBezTo>
                  <a:pt x="18204" y="18208"/>
                  <a:pt x="18068" y="18692"/>
                  <a:pt x="17796" y="18969"/>
                </a:cubicBezTo>
                <a:cubicBezTo>
                  <a:pt x="17525" y="19246"/>
                  <a:pt x="17117" y="19385"/>
                  <a:pt x="16574" y="19385"/>
                </a:cubicBezTo>
                <a:cubicBezTo>
                  <a:pt x="16030" y="19385"/>
                  <a:pt x="15691" y="19246"/>
                  <a:pt x="15351" y="18900"/>
                </a:cubicBezTo>
                <a:close/>
                <a:moveTo>
                  <a:pt x="17049" y="15646"/>
                </a:moveTo>
                <a:cubicBezTo>
                  <a:pt x="16540" y="15646"/>
                  <a:pt x="16285" y="15646"/>
                  <a:pt x="16158" y="15646"/>
                </a:cubicBezTo>
                <a:cubicBezTo>
                  <a:pt x="16030" y="15646"/>
                  <a:pt x="16030" y="15646"/>
                  <a:pt x="16030" y="15646"/>
                </a:cubicBezTo>
                <a:cubicBezTo>
                  <a:pt x="16030" y="15404"/>
                  <a:pt x="16030" y="15283"/>
                  <a:pt x="16030" y="15222"/>
                </a:cubicBezTo>
                <a:cubicBezTo>
                  <a:pt x="16030" y="15162"/>
                  <a:pt x="16030" y="15162"/>
                  <a:pt x="16030" y="15162"/>
                </a:cubicBezTo>
                <a:cubicBezTo>
                  <a:pt x="16030" y="15023"/>
                  <a:pt x="16047" y="14919"/>
                  <a:pt x="16073" y="14841"/>
                </a:cubicBezTo>
                <a:cubicBezTo>
                  <a:pt x="16098" y="14763"/>
                  <a:pt x="16132" y="14712"/>
                  <a:pt x="16166" y="14677"/>
                </a:cubicBezTo>
                <a:cubicBezTo>
                  <a:pt x="16234" y="14538"/>
                  <a:pt x="16370" y="14469"/>
                  <a:pt x="16574" y="14469"/>
                </a:cubicBezTo>
                <a:cubicBezTo>
                  <a:pt x="16709" y="14469"/>
                  <a:pt x="16845" y="14538"/>
                  <a:pt x="16913" y="14677"/>
                </a:cubicBezTo>
                <a:cubicBezTo>
                  <a:pt x="16947" y="14712"/>
                  <a:pt x="16981" y="14763"/>
                  <a:pt x="17007" y="14841"/>
                </a:cubicBezTo>
                <a:cubicBezTo>
                  <a:pt x="17032" y="14919"/>
                  <a:pt x="17049" y="15023"/>
                  <a:pt x="17049" y="15162"/>
                </a:cubicBezTo>
                <a:lnTo>
                  <a:pt x="17049" y="15646"/>
                </a:lnTo>
                <a:close/>
                <a:moveTo>
                  <a:pt x="13109" y="14608"/>
                </a:moveTo>
                <a:cubicBezTo>
                  <a:pt x="13245" y="14746"/>
                  <a:pt x="13245" y="14885"/>
                  <a:pt x="13245" y="15023"/>
                </a:cubicBezTo>
                <a:cubicBezTo>
                  <a:pt x="13245" y="17931"/>
                  <a:pt x="13245" y="17931"/>
                  <a:pt x="13245" y="17931"/>
                </a:cubicBezTo>
                <a:cubicBezTo>
                  <a:pt x="13245" y="18035"/>
                  <a:pt x="13247" y="18104"/>
                  <a:pt x="13237" y="18164"/>
                </a:cubicBezTo>
                <a:cubicBezTo>
                  <a:pt x="13226" y="18228"/>
                  <a:pt x="13211" y="18277"/>
                  <a:pt x="13177" y="18346"/>
                </a:cubicBezTo>
                <a:cubicBezTo>
                  <a:pt x="13109" y="18415"/>
                  <a:pt x="12974" y="18415"/>
                  <a:pt x="12838" y="18415"/>
                </a:cubicBezTo>
                <a:cubicBezTo>
                  <a:pt x="12770" y="18415"/>
                  <a:pt x="12702" y="18415"/>
                  <a:pt x="12566" y="18346"/>
                </a:cubicBezTo>
                <a:cubicBezTo>
                  <a:pt x="12532" y="18346"/>
                  <a:pt x="12496" y="18323"/>
                  <a:pt x="12464" y="18303"/>
                </a:cubicBezTo>
                <a:cubicBezTo>
                  <a:pt x="12424" y="18278"/>
                  <a:pt x="12390" y="18246"/>
                  <a:pt x="12362" y="18208"/>
                </a:cubicBezTo>
                <a:cubicBezTo>
                  <a:pt x="12362" y="16442"/>
                  <a:pt x="12362" y="15560"/>
                  <a:pt x="12362" y="15118"/>
                </a:cubicBezTo>
                <a:cubicBezTo>
                  <a:pt x="12362" y="14677"/>
                  <a:pt x="12362" y="14677"/>
                  <a:pt x="12362" y="14677"/>
                </a:cubicBezTo>
                <a:cubicBezTo>
                  <a:pt x="12390" y="14639"/>
                  <a:pt x="12424" y="14606"/>
                  <a:pt x="12464" y="14582"/>
                </a:cubicBezTo>
                <a:cubicBezTo>
                  <a:pt x="12496" y="14562"/>
                  <a:pt x="12532" y="14538"/>
                  <a:pt x="12566" y="14538"/>
                </a:cubicBezTo>
                <a:cubicBezTo>
                  <a:pt x="12634" y="14469"/>
                  <a:pt x="12702" y="14469"/>
                  <a:pt x="12838" y="14469"/>
                </a:cubicBezTo>
                <a:cubicBezTo>
                  <a:pt x="12974" y="14469"/>
                  <a:pt x="13042" y="14538"/>
                  <a:pt x="13109" y="14608"/>
                </a:cubicBezTo>
                <a:close/>
                <a:moveTo>
                  <a:pt x="5706" y="8308"/>
                </a:moveTo>
                <a:cubicBezTo>
                  <a:pt x="5706" y="6646"/>
                  <a:pt x="5706" y="5815"/>
                  <a:pt x="5706" y="5400"/>
                </a:cubicBezTo>
                <a:cubicBezTo>
                  <a:pt x="5706" y="4985"/>
                  <a:pt x="5706" y="4985"/>
                  <a:pt x="5706" y="4985"/>
                </a:cubicBezTo>
                <a:cubicBezTo>
                  <a:pt x="4891" y="2492"/>
                  <a:pt x="4483" y="1246"/>
                  <a:pt x="4279" y="623"/>
                </a:cubicBezTo>
                <a:cubicBezTo>
                  <a:pt x="4075" y="0"/>
                  <a:pt x="4075" y="0"/>
                  <a:pt x="4075" y="0"/>
                </a:cubicBezTo>
                <a:cubicBezTo>
                  <a:pt x="4789" y="0"/>
                  <a:pt x="5145" y="0"/>
                  <a:pt x="5324" y="0"/>
                </a:cubicBezTo>
                <a:cubicBezTo>
                  <a:pt x="5502" y="0"/>
                  <a:pt x="5502" y="0"/>
                  <a:pt x="5502" y="0"/>
                </a:cubicBezTo>
                <a:cubicBezTo>
                  <a:pt x="5943" y="1662"/>
                  <a:pt x="6164" y="2492"/>
                  <a:pt x="6275" y="2908"/>
                </a:cubicBezTo>
                <a:cubicBezTo>
                  <a:pt x="6385" y="3323"/>
                  <a:pt x="6385" y="3323"/>
                  <a:pt x="6385" y="3323"/>
                </a:cubicBezTo>
                <a:cubicBezTo>
                  <a:pt x="6419" y="3323"/>
                  <a:pt x="6436" y="3323"/>
                  <a:pt x="6444" y="3323"/>
                </a:cubicBezTo>
                <a:lnTo>
                  <a:pt x="6453" y="3323"/>
                </a:lnTo>
                <a:cubicBezTo>
                  <a:pt x="6894" y="1662"/>
                  <a:pt x="7115" y="831"/>
                  <a:pt x="7225" y="415"/>
                </a:cubicBezTo>
                <a:cubicBezTo>
                  <a:pt x="7336" y="0"/>
                  <a:pt x="7336" y="0"/>
                  <a:pt x="7336" y="0"/>
                </a:cubicBezTo>
                <a:cubicBezTo>
                  <a:pt x="8015" y="0"/>
                  <a:pt x="8355" y="0"/>
                  <a:pt x="8525" y="0"/>
                </a:cubicBezTo>
                <a:cubicBezTo>
                  <a:pt x="8694" y="0"/>
                  <a:pt x="8694" y="0"/>
                  <a:pt x="8694" y="0"/>
                </a:cubicBezTo>
                <a:cubicBezTo>
                  <a:pt x="7879" y="2423"/>
                  <a:pt x="7472" y="3635"/>
                  <a:pt x="7268" y="4240"/>
                </a:cubicBezTo>
                <a:cubicBezTo>
                  <a:pt x="7064" y="4846"/>
                  <a:pt x="7064" y="4846"/>
                  <a:pt x="7064" y="4846"/>
                </a:cubicBezTo>
                <a:cubicBezTo>
                  <a:pt x="7064" y="6577"/>
                  <a:pt x="7064" y="7442"/>
                  <a:pt x="7064" y="7875"/>
                </a:cubicBezTo>
                <a:cubicBezTo>
                  <a:pt x="7064" y="8308"/>
                  <a:pt x="7064" y="8308"/>
                  <a:pt x="7064" y="8308"/>
                </a:cubicBezTo>
                <a:lnTo>
                  <a:pt x="5706" y="8308"/>
                </a:lnTo>
                <a:close/>
                <a:moveTo>
                  <a:pt x="14604" y="2215"/>
                </a:moveTo>
                <a:cubicBezTo>
                  <a:pt x="14604" y="4535"/>
                  <a:pt x="14604" y="5694"/>
                  <a:pt x="14604" y="6274"/>
                </a:cubicBezTo>
                <a:cubicBezTo>
                  <a:pt x="14604" y="6854"/>
                  <a:pt x="14604" y="6854"/>
                  <a:pt x="14604" y="6854"/>
                </a:cubicBezTo>
                <a:cubicBezTo>
                  <a:pt x="14604" y="6958"/>
                  <a:pt x="14621" y="7027"/>
                  <a:pt x="14638" y="7079"/>
                </a:cubicBezTo>
                <a:cubicBezTo>
                  <a:pt x="14655" y="7131"/>
                  <a:pt x="14672" y="7165"/>
                  <a:pt x="14672" y="7200"/>
                </a:cubicBezTo>
                <a:cubicBezTo>
                  <a:pt x="14740" y="7269"/>
                  <a:pt x="14875" y="7269"/>
                  <a:pt x="14943" y="7269"/>
                </a:cubicBezTo>
                <a:cubicBezTo>
                  <a:pt x="15079" y="7269"/>
                  <a:pt x="15147" y="7269"/>
                  <a:pt x="15283" y="7200"/>
                </a:cubicBezTo>
                <a:cubicBezTo>
                  <a:pt x="15351" y="7131"/>
                  <a:pt x="15436" y="7079"/>
                  <a:pt x="15512" y="7027"/>
                </a:cubicBezTo>
                <a:cubicBezTo>
                  <a:pt x="15589" y="6975"/>
                  <a:pt x="15657" y="6923"/>
                  <a:pt x="15691" y="6854"/>
                </a:cubicBezTo>
                <a:cubicBezTo>
                  <a:pt x="15691" y="4535"/>
                  <a:pt x="15691" y="3375"/>
                  <a:pt x="15691" y="2795"/>
                </a:cubicBezTo>
                <a:cubicBezTo>
                  <a:pt x="15691" y="2215"/>
                  <a:pt x="15691" y="2215"/>
                  <a:pt x="15691" y="2215"/>
                </a:cubicBezTo>
                <a:cubicBezTo>
                  <a:pt x="16336" y="2215"/>
                  <a:pt x="16658" y="2215"/>
                  <a:pt x="16820" y="2215"/>
                </a:cubicBezTo>
                <a:cubicBezTo>
                  <a:pt x="16981" y="2215"/>
                  <a:pt x="16981" y="2215"/>
                  <a:pt x="16981" y="2215"/>
                </a:cubicBezTo>
                <a:cubicBezTo>
                  <a:pt x="16981" y="5262"/>
                  <a:pt x="16981" y="6785"/>
                  <a:pt x="16981" y="7546"/>
                </a:cubicBezTo>
                <a:cubicBezTo>
                  <a:pt x="16981" y="8308"/>
                  <a:pt x="16981" y="8308"/>
                  <a:pt x="16981" y="8308"/>
                </a:cubicBezTo>
                <a:cubicBezTo>
                  <a:pt x="16336" y="8308"/>
                  <a:pt x="16013" y="8308"/>
                  <a:pt x="15852" y="8308"/>
                </a:cubicBezTo>
                <a:cubicBezTo>
                  <a:pt x="15691" y="8308"/>
                  <a:pt x="15691" y="8308"/>
                  <a:pt x="15691" y="8308"/>
                </a:cubicBezTo>
                <a:cubicBezTo>
                  <a:pt x="15691" y="7962"/>
                  <a:pt x="15691" y="7788"/>
                  <a:pt x="15691" y="7702"/>
                </a:cubicBezTo>
                <a:cubicBezTo>
                  <a:pt x="15691" y="7615"/>
                  <a:pt x="15691" y="7615"/>
                  <a:pt x="15691" y="7615"/>
                </a:cubicBezTo>
                <a:cubicBezTo>
                  <a:pt x="15588" y="7747"/>
                  <a:pt x="15475" y="7869"/>
                  <a:pt x="15351" y="7979"/>
                </a:cubicBezTo>
                <a:cubicBezTo>
                  <a:pt x="15233" y="8083"/>
                  <a:pt x="15113" y="8169"/>
                  <a:pt x="15011" y="8238"/>
                </a:cubicBezTo>
                <a:cubicBezTo>
                  <a:pt x="14740" y="8308"/>
                  <a:pt x="14468" y="8377"/>
                  <a:pt x="14264" y="8377"/>
                </a:cubicBezTo>
                <a:cubicBezTo>
                  <a:pt x="13992" y="8377"/>
                  <a:pt x="13789" y="8308"/>
                  <a:pt x="13653" y="8100"/>
                </a:cubicBezTo>
                <a:cubicBezTo>
                  <a:pt x="13517" y="7962"/>
                  <a:pt x="13449" y="7685"/>
                  <a:pt x="13449" y="7338"/>
                </a:cubicBezTo>
                <a:cubicBezTo>
                  <a:pt x="13449" y="2215"/>
                  <a:pt x="13449" y="2215"/>
                  <a:pt x="13449" y="2215"/>
                </a:cubicBezTo>
                <a:lnTo>
                  <a:pt x="14604" y="2215"/>
                </a:lnTo>
                <a:close/>
                <a:moveTo>
                  <a:pt x="8830" y="3600"/>
                </a:moveTo>
                <a:cubicBezTo>
                  <a:pt x="8830" y="6785"/>
                  <a:pt x="8830" y="6785"/>
                  <a:pt x="8830" y="6785"/>
                </a:cubicBezTo>
                <a:cubicBezTo>
                  <a:pt x="8830" y="7027"/>
                  <a:pt x="8858" y="7245"/>
                  <a:pt x="8941" y="7460"/>
                </a:cubicBezTo>
                <a:cubicBezTo>
                  <a:pt x="9022" y="7674"/>
                  <a:pt x="9136" y="7858"/>
                  <a:pt x="9306" y="8031"/>
                </a:cubicBezTo>
                <a:cubicBezTo>
                  <a:pt x="9645" y="8308"/>
                  <a:pt x="10053" y="8446"/>
                  <a:pt x="10596" y="8446"/>
                </a:cubicBezTo>
                <a:cubicBezTo>
                  <a:pt x="11140" y="8446"/>
                  <a:pt x="11615" y="8308"/>
                  <a:pt x="11955" y="8031"/>
                </a:cubicBezTo>
                <a:cubicBezTo>
                  <a:pt x="12226" y="7754"/>
                  <a:pt x="12430" y="7338"/>
                  <a:pt x="12430" y="6785"/>
                </a:cubicBezTo>
                <a:cubicBezTo>
                  <a:pt x="12430" y="3600"/>
                  <a:pt x="12430" y="3600"/>
                  <a:pt x="12430" y="3600"/>
                </a:cubicBezTo>
                <a:cubicBezTo>
                  <a:pt x="12430" y="3115"/>
                  <a:pt x="12226" y="2769"/>
                  <a:pt x="11955" y="2492"/>
                </a:cubicBezTo>
                <a:cubicBezTo>
                  <a:pt x="11615" y="2146"/>
                  <a:pt x="11208" y="2008"/>
                  <a:pt x="10664" y="2008"/>
                </a:cubicBezTo>
                <a:cubicBezTo>
                  <a:pt x="10121" y="2008"/>
                  <a:pt x="9645" y="2146"/>
                  <a:pt x="9306" y="2423"/>
                </a:cubicBezTo>
                <a:cubicBezTo>
                  <a:pt x="8966" y="2700"/>
                  <a:pt x="8830" y="3115"/>
                  <a:pt x="8830" y="3600"/>
                </a:cubicBezTo>
                <a:close/>
                <a:moveTo>
                  <a:pt x="10053" y="3531"/>
                </a:moveTo>
                <a:cubicBezTo>
                  <a:pt x="10054" y="3462"/>
                  <a:pt x="10069" y="3395"/>
                  <a:pt x="10095" y="3332"/>
                </a:cubicBezTo>
                <a:cubicBezTo>
                  <a:pt x="10118" y="3278"/>
                  <a:pt x="10155" y="3219"/>
                  <a:pt x="10189" y="3185"/>
                </a:cubicBezTo>
                <a:cubicBezTo>
                  <a:pt x="10325" y="3115"/>
                  <a:pt x="10460" y="3046"/>
                  <a:pt x="10596" y="3046"/>
                </a:cubicBezTo>
                <a:cubicBezTo>
                  <a:pt x="10732" y="3046"/>
                  <a:pt x="10868" y="3115"/>
                  <a:pt x="11004" y="3185"/>
                </a:cubicBezTo>
                <a:cubicBezTo>
                  <a:pt x="11072" y="3254"/>
                  <a:pt x="11140" y="3392"/>
                  <a:pt x="11140" y="3531"/>
                </a:cubicBezTo>
                <a:cubicBezTo>
                  <a:pt x="11140" y="6854"/>
                  <a:pt x="11140" y="6854"/>
                  <a:pt x="11140" y="6854"/>
                </a:cubicBezTo>
                <a:cubicBezTo>
                  <a:pt x="11140" y="7062"/>
                  <a:pt x="11072" y="7200"/>
                  <a:pt x="11004" y="7269"/>
                </a:cubicBezTo>
                <a:cubicBezTo>
                  <a:pt x="10936" y="7338"/>
                  <a:pt x="10800" y="7408"/>
                  <a:pt x="10596" y="7408"/>
                </a:cubicBezTo>
                <a:cubicBezTo>
                  <a:pt x="10460" y="7408"/>
                  <a:pt x="10325" y="7338"/>
                  <a:pt x="10189" y="7269"/>
                </a:cubicBezTo>
                <a:cubicBezTo>
                  <a:pt x="10121" y="7200"/>
                  <a:pt x="10053" y="7062"/>
                  <a:pt x="10053" y="6854"/>
                </a:cubicBezTo>
                <a:cubicBezTo>
                  <a:pt x="10053" y="3531"/>
                  <a:pt x="10053" y="3531"/>
                  <a:pt x="10053" y="3531"/>
                </a:cubicBezTo>
                <a:close/>
              </a:path>
            </a:pathLst>
          </a:cu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60" name="Google Shape;360;p27">
            <a:hlinkClick r:id="rId3"/>
          </p:cNvPr>
          <p:cNvSpPr/>
          <p:nvPr/>
        </p:nvSpPr>
        <p:spPr>
          <a:xfrm>
            <a:off x="5679365" y="3742524"/>
            <a:ext cx="248400" cy="248886"/>
          </a:xfrm>
          <a:custGeom>
            <a:rect b="b" l="l" r="r" t="t"/>
            <a:pathLst>
              <a:path extrusionOk="0" h="21600" w="21600">
                <a:moveTo>
                  <a:pt x="16941" y="21600"/>
                </a:moveTo>
                <a:cubicBezTo>
                  <a:pt x="16941" y="17670"/>
                  <a:pt x="16941" y="15704"/>
                  <a:pt x="16941" y="14722"/>
                </a:cubicBezTo>
                <a:cubicBezTo>
                  <a:pt x="16941" y="13739"/>
                  <a:pt x="16941" y="13739"/>
                  <a:pt x="16941" y="13739"/>
                </a:cubicBezTo>
                <a:cubicBezTo>
                  <a:pt x="16941" y="11827"/>
                  <a:pt x="16235" y="10552"/>
                  <a:pt x="14541" y="10552"/>
                </a:cubicBezTo>
                <a:cubicBezTo>
                  <a:pt x="13271" y="10552"/>
                  <a:pt x="12494" y="11402"/>
                  <a:pt x="12141" y="12252"/>
                </a:cubicBezTo>
                <a:cubicBezTo>
                  <a:pt x="12000" y="12606"/>
                  <a:pt x="12000" y="13031"/>
                  <a:pt x="12000" y="13385"/>
                </a:cubicBezTo>
                <a:cubicBezTo>
                  <a:pt x="12000" y="21600"/>
                  <a:pt x="12000" y="21600"/>
                  <a:pt x="12000" y="21600"/>
                </a:cubicBezTo>
                <a:cubicBezTo>
                  <a:pt x="9671" y="21600"/>
                  <a:pt x="8506" y="21600"/>
                  <a:pt x="7924" y="21600"/>
                </a:cubicBezTo>
                <a:cubicBezTo>
                  <a:pt x="7341" y="21600"/>
                  <a:pt x="7341" y="21600"/>
                  <a:pt x="7341" y="21600"/>
                </a:cubicBezTo>
                <a:cubicBezTo>
                  <a:pt x="7341" y="14412"/>
                  <a:pt x="7341" y="10818"/>
                  <a:pt x="7341" y="9021"/>
                </a:cubicBezTo>
                <a:cubicBezTo>
                  <a:pt x="7341" y="7224"/>
                  <a:pt x="7341" y="7224"/>
                  <a:pt x="7341" y="7224"/>
                </a:cubicBezTo>
                <a:cubicBezTo>
                  <a:pt x="9671" y="7224"/>
                  <a:pt x="10835" y="7224"/>
                  <a:pt x="11418" y="7224"/>
                </a:cubicBezTo>
                <a:cubicBezTo>
                  <a:pt x="12000" y="7224"/>
                  <a:pt x="12000" y="7224"/>
                  <a:pt x="12000" y="7224"/>
                </a:cubicBezTo>
                <a:cubicBezTo>
                  <a:pt x="12000" y="8215"/>
                  <a:pt x="12000" y="8711"/>
                  <a:pt x="12000" y="8959"/>
                </a:cubicBezTo>
                <a:cubicBezTo>
                  <a:pt x="12000" y="9207"/>
                  <a:pt x="12000" y="9207"/>
                  <a:pt x="12000" y="9207"/>
                </a:cubicBezTo>
                <a:cubicBezTo>
                  <a:pt x="12635" y="8286"/>
                  <a:pt x="13765" y="6870"/>
                  <a:pt x="16165" y="6870"/>
                </a:cubicBezTo>
                <a:cubicBezTo>
                  <a:pt x="19200" y="6870"/>
                  <a:pt x="21600" y="8852"/>
                  <a:pt x="21600" y="13243"/>
                </a:cubicBezTo>
                <a:cubicBezTo>
                  <a:pt x="21600" y="21600"/>
                  <a:pt x="21600" y="21600"/>
                  <a:pt x="21600" y="21600"/>
                </a:cubicBezTo>
                <a:lnTo>
                  <a:pt x="16941" y="21600"/>
                </a:lnTo>
                <a:close/>
                <a:moveTo>
                  <a:pt x="2471" y="0"/>
                </a:moveTo>
                <a:cubicBezTo>
                  <a:pt x="988" y="0"/>
                  <a:pt x="0" y="1062"/>
                  <a:pt x="0" y="2479"/>
                </a:cubicBezTo>
                <a:cubicBezTo>
                  <a:pt x="0" y="3895"/>
                  <a:pt x="918" y="4957"/>
                  <a:pt x="2400" y="4957"/>
                </a:cubicBezTo>
                <a:cubicBezTo>
                  <a:pt x="2471" y="4957"/>
                  <a:pt x="2471" y="4957"/>
                  <a:pt x="2471" y="4957"/>
                </a:cubicBezTo>
                <a:cubicBezTo>
                  <a:pt x="4024" y="4957"/>
                  <a:pt x="4941" y="3895"/>
                  <a:pt x="4941" y="2479"/>
                </a:cubicBezTo>
                <a:cubicBezTo>
                  <a:pt x="4941" y="1062"/>
                  <a:pt x="4024" y="0"/>
                  <a:pt x="2471" y="0"/>
                </a:cubicBezTo>
                <a:close/>
                <a:moveTo>
                  <a:pt x="0" y="21600"/>
                </a:moveTo>
                <a:cubicBezTo>
                  <a:pt x="2329" y="21600"/>
                  <a:pt x="3494" y="21600"/>
                  <a:pt x="4076" y="21600"/>
                </a:cubicBezTo>
                <a:cubicBezTo>
                  <a:pt x="4659" y="21600"/>
                  <a:pt x="4659" y="21600"/>
                  <a:pt x="4659" y="21600"/>
                </a:cubicBezTo>
                <a:cubicBezTo>
                  <a:pt x="4659" y="14412"/>
                  <a:pt x="4659" y="10818"/>
                  <a:pt x="4659" y="9021"/>
                </a:cubicBezTo>
                <a:cubicBezTo>
                  <a:pt x="4659" y="7224"/>
                  <a:pt x="4659" y="7224"/>
                  <a:pt x="4659" y="7224"/>
                </a:cubicBezTo>
                <a:cubicBezTo>
                  <a:pt x="2329" y="7224"/>
                  <a:pt x="1165" y="7224"/>
                  <a:pt x="582" y="7224"/>
                </a:cubicBezTo>
                <a:cubicBezTo>
                  <a:pt x="0" y="7224"/>
                  <a:pt x="0" y="7224"/>
                  <a:pt x="0" y="7224"/>
                </a:cubicBezTo>
                <a:lnTo>
                  <a:pt x="0" y="21600"/>
                </a:lnTo>
                <a:close/>
              </a:path>
            </a:pathLst>
          </a:cu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61" name="Google Shape;361;p27"/>
          <p:cNvSpPr/>
          <p:nvPr/>
        </p:nvSpPr>
        <p:spPr>
          <a:xfrm>
            <a:off x="6126913" y="3789288"/>
            <a:ext cx="248400" cy="202122"/>
          </a:xfrm>
          <a:custGeom>
            <a:rect b="b" l="l" r="r" t="t"/>
            <a:pathLst>
              <a:path extrusionOk="0" h="21600" w="21600">
                <a:moveTo>
                  <a:pt x="19373" y="5349"/>
                </a:moveTo>
                <a:cubicBezTo>
                  <a:pt x="19373" y="5623"/>
                  <a:pt x="19373" y="5829"/>
                  <a:pt x="19373" y="6103"/>
                </a:cubicBezTo>
                <a:cubicBezTo>
                  <a:pt x="19373" y="13303"/>
                  <a:pt x="14920" y="21600"/>
                  <a:pt x="6792" y="21600"/>
                </a:cubicBezTo>
                <a:cubicBezTo>
                  <a:pt x="4287" y="21600"/>
                  <a:pt x="1948" y="20709"/>
                  <a:pt x="0" y="19131"/>
                </a:cubicBezTo>
                <a:cubicBezTo>
                  <a:pt x="334" y="19200"/>
                  <a:pt x="668" y="19269"/>
                  <a:pt x="1058" y="19269"/>
                </a:cubicBezTo>
                <a:cubicBezTo>
                  <a:pt x="3118" y="19269"/>
                  <a:pt x="5010" y="18377"/>
                  <a:pt x="6513" y="16937"/>
                </a:cubicBezTo>
                <a:cubicBezTo>
                  <a:pt x="5567" y="16903"/>
                  <a:pt x="4676" y="16491"/>
                  <a:pt x="3953" y="15814"/>
                </a:cubicBezTo>
                <a:cubicBezTo>
                  <a:pt x="3229" y="15137"/>
                  <a:pt x="2672" y="14194"/>
                  <a:pt x="2394" y="13097"/>
                </a:cubicBezTo>
                <a:cubicBezTo>
                  <a:pt x="2672" y="13166"/>
                  <a:pt x="2947" y="13232"/>
                  <a:pt x="3229" y="13234"/>
                </a:cubicBezTo>
                <a:cubicBezTo>
                  <a:pt x="3619" y="13238"/>
                  <a:pt x="4008" y="13166"/>
                  <a:pt x="4398" y="13029"/>
                </a:cubicBezTo>
                <a:cubicBezTo>
                  <a:pt x="3396" y="12789"/>
                  <a:pt x="2505" y="12103"/>
                  <a:pt x="1865" y="11151"/>
                </a:cubicBezTo>
                <a:cubicBezTo>
                  <a:pt x="1225" y="10200"/>
                  <a:pt x="835" y="8983"/>
                  <a:pt x="835" y="7680"/>
                </a:cubicBezTo>
                <a:lnTo>
                  <a:pt x="835" y="7611"/>
                </a:lnTo>
                <a:cubicBezTo>
                  <a:pt x="1141" y="7810"/>
                  <a:pt x="1462" y="7970"/>
                  <a:pt x="1795" y="8083"/>
                </a:cubicBezTo>
                <a:cubicBezTo>
                  <a:pt x="2129" y="8196"/>
                  <a:pt x="2477" y="8263"/>
                  <a:pt x="2839" y="8297"/>
                </a:cubicBezTo>
                <a:cubicBezTo>
                  <a:pt x="1670" y="7337"/>
                  <a:pt x="891" y="5623"/>
                  <a:pt x="891" y="3771"/>
                </a:cubicBezTo>
                <a:cubicBezTo>
                  <a:pt x="891" y="2743"/>
                  <a:pt x="1113" y="1783"/>
                  <a:pt x="1503" y="1029"/>
                </a:cubicBezTo>
                <a:cubicBezTo>
                  <a:pt x="2589" y="2674"/>
                  <a:pt x="3953" y="4029"/>
                  <a:pt x="5504" y="5006"/>
                </a:cubicBezTo>
                <a:cubicBezTo>
                  <a:pt x="7056" y="5983"/>
                  <a:pt x="8796" y="6583"/>
                  <a:pt x="10633" y="6720"/>
                </a:cubicBezTo>
                <a:cubicBezTo>
                  <a:pt x="10522" y="6309"/>
                  <a:pt x="10521" y="5901"/>
                  <a:pt x="10522" y="5486"/>
                </a:cubicBezTo>
                <a:cubicBezTo>
                  <a:pt x="10525" y="2469"/>
                  <a:pt x="12470" y="0"/>
                  <a:pt x="14920" y="0"/>
                </a:cubicBezTo>
                <a:cubicBezTo>
                  <a:pt x="16200" y="0"/>
                  <a:pt x="17369" y="686"/>
                  <a:pt x="18148" y="1714"/>
                </a:cubicBezTo>
                <a:cubicBezTo>
                  <a:pt x="18654" y="1605"/>
                  <a:pt x="19150" y="1439"/>
                  <a:pt x="19631" y="1217"/>
                </a:cubicBezTo>
                <a:cubicBezTo>
                  <a:pt x="20111" y="995"/>
                  <a:pt x="20570" y="720"/>
                  <a:pt x="20988" y="411"/>
                </a:cubicBezTo>
                <a:cubicBezTo>
                  <a:pt x="20821" y="1029"/>
                  <a:pt x="20554" y="1612"/>
                  <a:pt x="20222" y="2126"/>
                </a:cubicBezTo>
                <a:cubicBezTo>
                  <a:pt x="19890" y="2639"/>
                  <a:pt x="19490" y="3080"/>
                  <a:pt x="19039" y="3429"/>
                </a:cubicBezTo>
                <a:cubicBezTo>
                  <a:pt x="19479" y="3365"/>
                  <a:pt x="19914" y="3259"/>
                  <a:pt x="20340" y="3111"/>
                </a:cubicBezTo>
                <a:cubicBezTo>
                  <a:pt x="20765" y="2965"/>
                  <a:pt x="21182" y="2777"/>
                  <a:pt x="21600" y="2537"/>
                </a:cubicBezTo>
                <a:cubicBezTo>
                  <a:pt x="21292" y="3083"/>
                  <a:pt x="20948" y="3596"/>
                  <a:pt x="20570" y="4071"/>
                </a:cubicBezTo>
                <a:cubicBezTo>
                  <a:pt x="20200" y="4537"/>
                  <a:pt x="19791" y="4971"/>
                  <a:pt x="19373" y="5349"/>
                </a:cubicBezTo>
                <a:close/>
              </a:path>
            </a:pathLst>
          </a:cu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62" name="Google Shape;362;p27"/>
          <p:cNvSpPr/>
          <p:nvPr/>
        </p:nvSpPr>
        <p:spPr>
          <a:xfrm>
            <a:off x="3532325" y="3067088"/>
            <a:ext cx="3692400" cy="249000"/>
          </a:xfrm>
          <a:prstGeom prst="rect">
            <a:avLst/>
          </a:prstGeom>
          <a:noFill/>
          <a:ln>
            <a:noFill/>
          </a:ln>
        </p:spPr>
        <p:txBody>
          <a:bodyPr anchorCtr="0" anchor="b" bIns="17775" lIns="17775" spcFirstLastPara="1" rIns="17775" wrap="square" tIns="17775">
            <a:noAutofit/>
          </a:bodyPr>
          <a:lstStyle/>
          <a:p>
            <a:pPr indent="0" lvl="0" marL="0" marR="0" rtl="0" algn="l">
              <a:lnSpc>
                <a:spcPct val="150000"/>
              </a:lnSpc>
              <a:spcBef>
                <a:spcPts val="0"/>
              </a:spcBef>
              <a:spcAft>
                <a:spcPts val="0"/>
              </a:spcAft>
              <a:buClr>
                <a:srgbClr val="686B73"/>
              </a:buClr>
              <a:buSzPts val="1100"/>
              <a:buFont typeface="Open Sans"/>
              <a:buNone/>
            </a:pPr>
            <a:r>
              <a:rPr b="1" lang="en-US" sz="1700">
                <a:solidFill>
                  <a:srgbClr val="51B5BE"/>
                </a:solidFill>
                <a:latin typeface="Open Sans"/>
                <a:ea typeface="Open Sans"/>
                <a:cs typeface="Open Sans"/>
                <a:sym typeface="Open Sans"/>
              </a:rPr>
              <a:t>Learn more about Unifier by</a:t>
            </a:r>
            <a:endParaRPr b="1" sz="1700">
              <a:solidFill>
                <a:srgbClr val="51B5BE"/>
              </a:solidFill>
              <a:latin typeface="Open Sans"/>
              <a:ea typeface="Open Sans"/>
              <a:cs typeface="Open Sans"/>
              <a:sym typeface="Open Sans"/>
            </a:endParaRPr>
          </a:p>
          <a:p>
            <a:pPr indent="0" lvl="0" marL="0" marR="0" rtl="0" algn="l">
              <a:lnSpc>
                <a:spcPct val="15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requesting a consultation or scheduling a demo</a:t>
            </a:r>
            <a:endParaRPr sz="1100">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686B73"/>
              </a:buClr>
              <a:buSzPts val="1100"/>
              <a:buFont typeface="Open Sans"/>
              <a:buNone/>
            </a:pPr>
            <a:r>
              <a:rPr lang="en-US" sz="1100">
                <a:solidFill>
                  <a:srgbClr val="666666"/>
                </a:solidFill>
                <a:latin typeface="Open Sans"/>
                <a:ea typeface="Open Sans"/>
                <a:cs typeface="Open Sans"/>
                <a:sym typeface="Open Sans"/>
              </a:rPr>
              <a:t>sales@dcmsys.com  |  415-684-8790</a:t>
            </a:r>
            <a:endParaRPr sz="1100">
              <a:solidFill>
                <a:srgbClr val="666666"/>
              </a:solidFill>
              <a:latin typeface="Open Sans"/>
              <a:ea typeface="Open Sans"/>
              <a:cs typeface="Open Sans"/>
              <a:sym typeface="Open Sans"/>
            </a:endParaRPr>
          </a:p>
          <a:p>
            <a:pPr indent="0" lvl="0" marL="0" marR="0" rtl="0" algn="l">
              <a:lnSpc>
                <a:spcPct val="150000"/>
              </a:lnSpc>
              <a:spcBef>
                <a:spcPts val="0"/>
              </a:spcBef>
              <a:spcAft>
                <a:spcPts val="0"/>
              </a:spcAft>
              <a:buClr>
                <a:srgbClr val="686B73"/>
              </a:buClr>
              <a:buSzPts val="1100"/>
              <a:buFont typeface="Open Sans"/>
              <a:buNone/>
            </a:pPr>
            <a:r>
              <a:t/>
            </a:r>
            <a:endParaRPr sz="1100">
              <a:solidFill>
                <a:srgbClr val="666666"/>
              </a:solidFill>
              <a:latin typeface="Open Sans"/>
              <a:ea typeface="Open Sans"/>
              <a:cs typeface="Open Sans"/>
              <a:sym typeface="Open Sans"/>
            </a:endParaRPr>
          </a:p>
        </p:txBody>
      </p:sp>
      <p:sp>
        <p:nvSpPr>
          <p:cNvPr id="363" name="Google Shape;363;p27"/>
          <p:cNvSpPr/>
          <p:nvPr/>
        </p:nvSpPr>
        <p:spPr>
          <a:xfrm>
            <a:off x="3552850" y="3866688"/>
            <a:ext cx="3692400" cy="249000"/>
          </a:xfrm>
          <a:prstGeom prst="rect">
            <a:avLst/>
          </a:prstGeom>
          <a:noFill/>
          <a:ln>
            <a:noFill/>
          </a:ln>
        </p:spPr>
        <p:txBody>
          <a:bodyPr anchorCtr="0" anchor="b" bIns="17775" lIns="17775" spcFirstLastPara="1" rIns="17775" wrap="square" tIns="17775">
            <a:noAutofit/>
          </a:bodyPr>
          <a:lstStyle/>
          <a:p>
            <a:pPr indent="0" lvl="0" marL="0" marR="0" rtl="0" algn="l">
              <a:lnSpc>
                <a:spcPct val="150000"/>
              </a:lnSpc>
              <a:spcBef>
                <a:spcPts val="0"/>
              </a:spcBef>
              <a:spcAft>
                <a:spcPts val="0"/>
              </a:spcAft>
              <a:buClr>
                <a:srgbClr val="686B73"/>
              </a:buClr>
              <a:buSzPts val="1100"/>
              <a:buFont typeface="Open Sans"/>
              <a:buNone/>
            </a:pPr>
            <a:r>
              <a:rPr b="1" lang="en-US" sz="1200">
                <a:solidFill>
                  <a:srgbClr val="666666"/>
                </a:solidFill>
                <a:latin typeface="Open Sans"/>
                <a:ea typeface="Open Sans"/>
                <a:cs typeface="Open Sans"/>
                <a:sym typeface="Open Sans"/>
              </a:rPr>
              <a:t>Follow us for updates</a:t>
            </a:r>
            <a:endParaRPr sz="1200">
              <a:solidFill>
                <a:srgbClr val="666666"/>
              </a:solidFill>
              <a:latin typeface="Open Sans"/>
              <a:ea typeface="Open Sans"/>
              <a:cs typeface="Open Sans"/>
              <a:sym typeface="Open Sans"/>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pic>
        <p:nvPicPr>
          <p:cNvPr id="368" name="Google Shape;368;p28"/>
          <p:cNvPicPr preferRelativeResize="0"/>
          <p:nvPr/>
        </p:nvPicPr>
        <p:blipFill rotWithShape="1">
          <a:blip r:embed="rId3">
            <a:alphaModFix/>
          </a:blip>
          <a:srcRect b="-5860" l="7226" r="4316" t="5860"/>
          <a:stretch/>
        </p:blipFill>
        <p:spPr>
          <a:xfrm>
            <a:off x="1341975" y="1625500"/>
            <a:ext cx="5545651" cy="3860900"/>
          </a:xfrm>
          <a:prstGeom prst="rect">
            <a:avLst/>
          </a:prstGeom>
          <a:noFill/>
          <a:ln>
            <a:noFill/>
          </a:ln>
        </p:spPr>
      </p:pic>
      <p:sp>
        <p:nvSpPr>
          <p:cNvPr id="369" name="Google Shape;369;p28"/>
          <p:cNvSpPr/>
          <p:nvPr/>
        </p:nvSpPr>
        <p:spPr>
          <a:xfrm>
            <a:off x="369225" y="774475"/>
            <a:ext cx="8229600" cy="330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b="1" lang="en-US" sz="2400">
                <a:solidFill>
                  <a:srgbClr val="51B5BE"/>
                </a:solidFill>
                <a:latin typeface="Open Sans"/>
                <a:ea typeface="Open Sans"/>
                <a:cs typeface="Open Sans"/>
                <a:sym typeface="Open Sans"/>
              </a:rPr>
              <a:t>UNIFIER ENTERPRISE IMAGING PLATFORM</a:t>
            </a:r>
            <a:endParaRPr b="1" sz="2400">
              <a:solidFill>
                <a:srgbClr val="51B5BE"/>
              </a:solidFill>
            </a:endParaRPr>
          </a:p>
        </p:txBody>
      </p:sp>
      <p:sp>
        <p:nvSpPr>
          <p:cNvPr id="370" name="Google Shape;370;p28"/>
          <p:cNvSpPr txBox="1"/>
          <p:nvPr/>
        </p:nvSpPr>
        <p:spPr>
          <a:xfrm>
            <a:off x="1036125" y="1269175"/>
            <a:ext cx="6686400" cy="495600"/>
          </a:xfrm>
          <a:prstGeom prst="rect">
            <a:avLst/>
          </a:prstGeom>
          <a:noFill/>
          <a:ln>
            <a:noFill/>
          </a:ln>
        </p:spPr>
        <p:txBody>
          <a:bodyPr anchorCtr="0" anchor="t" bIns="32000" lIns="32000" spcFirstLastPara="1" rIns="32000" wrap="square" tIns="32000">
            <a:noAutofit/>
          </a:bodyPr>
          <a:lstStyle/>
          <a:p>
            <a:pPr indent="0" lvl="0" marL="0" rtl="0" algn="ctr">
              <a:spcBef>
                <a:spcPts val="0"/>
              </a:spcBef>
              <a:spcAft>
                <a:spcPts val="0"/>
              </a:spcAft>
              <a:buNone/>
            </a:pPr>
            <a:r>
              <a:rPr b="1" lang="en-US" sz="1300">
                <a:solidFill>
                  <a:srgbClr val="666666"/>
                </a:solidFill>
                <a:latin typeface="Open Sans"/>
                <a:ea typeface="Open Sans"/>
                <a:cs typeface="Open Sans"/>
                <a:sym typeface="Open Sans"/>
              </a:rPr>
              <a:t>WORKFLOW | </a:t>
            </a:r>
            <a:r>
              <a:rPr b="1" lang="en-US" sz="1300">
                <a:solidFill>
                  <a:srgbClr val="666666"/>
                </a:solidFill>
                <a:latin typeface="Open Sans"/>
                <a:ea typeface="Open Sans"/>
                <a:cs typeface="Open Sans"/>
                <a:sym typeface="Open Sans"/>
              </a:rPr>
              <a:t>INTEROPERABILITY  |  ARCHIVING  |  CLOUD  |  AI ON-RAMP</a:t>
            </a:r>
            <a:endParaRPr b="1" sz="1300">
              <a:solidFill>
                <a:srgbClr val="666666"/>
              </a:solidFill>
              <a:latin typeface="Open Sans"/>
              <a:ea typeface="Open Sans"/>
              <a:cs typeface="Open Sans"/>
              <a:sym typeface="Open Sans"/>
            </a:endParaRPr>
          </a:p>
          <a:p>
            <a:pPr indent="0" lvl="0" marL="0" rtl="0" algn="ctr">
              <a:spcBef>
                <a:spcPts val="0"/>
              </a:spcBef>
              <a:spcAft>
                <a:spcPts val="0"/>
              </a:spcAft>
              <a:buNone/>
            </a:pPr>
            <a:r>
              <a:t/>
            </a:r>
            <a:endParaRPr b="1" sz="1300">
              <a:solidFill>
                <a:srgbClr val="666666"/>
              </a:solidFill>
              <a:latin typeface="Open Sans"/>
              <a:ea typeface="Open Sans"/>
              <a:cs typeface="Open Sans"/>
              <a:sym typeface="Open Sans"/>
            </a:endParaRPr>
          </a:p>
        </p:txBody>
      </p:sp>
      <p:cxnSp>
        <p:nvCxnSpPr>
          <p:cNvPr id="371" name="Google Shape;371;p28"/>
          <p:cNvCxnSpPr/>
          <p:nvPr/>
        </p:nvCxnSpPr>
        <p:spPr>
          <a:xfrm>
            <a:off x="1340927" y="1192975"/>
            <a:ext cx="6214500" cy="0"/>
          </a:xfrm>
          <a:prstGeom prst="straightConnector1">
            <a:avLst/>
          </a:prstGeom>
          <a:noFill/>
          <a:ln cap="flat" cmpd="sng" w="9525">
            <a:solidFill>
              <a:srgbClr val="FEBC1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 name="Shape 32"/>
        <p:cNvGrpSpPr/>
        <p:nvPr/>
      </p:nvGrpSpPr>
      <p:grpSpPr>
        <a:xfrm>
          <a:off x="0" y="0"/>
          <a:ext cx="0" cy="0"/>
          <a:chOff x="0" y="0"/>
          <a:chExt cx="0" cy="0"/>
        </a:xfrm>
      </p:grpSpPr>
      <p:sp>
        <p:nvSpPr>
          <p:cNvPr id="33" name="Google Shape;33;p7"/>
          <p:cNvSpPr/>
          <p:nvPr/>
        </p:nvSpPr>
        <p:spPr>
          <a:xfrm>
            <a:off x="1271652" y="2341952"/>
            <a:ext cx="2998800" cy="330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b="1" lang="en-US" sz="2400">
                <a:solidFill>
                  <a:srgbClr val="51B5BE"/>
                </a:solidFill>
                <a:latin typeface="Open Sans"/>
                <a:ea typeface="Open Sans"/>
                <a:cs typeface="Open Sans"/>
                <a:sym typeface="Open Sans"/>
              </a:rPr>
              <a:t>UNIFIER IN ACTION</a:t>
            </a:r>
            <a:endParaRPr b="1" sz="2400">
              <a:solidFill>
                <a:srgbClr val="51B5BE"/>
              </a:solidFill>
            </a:endParaRPr>
          </a:p>
        </p:txBody>
      </p:sp>
      <p:cxnSp>
        <p:nvCxnSpPr>
          <p:cNvPr id="34" name="Google Shape;34;p7"/>
          <p:cNvCxnSpPr/>
          <p:nvPr/>
        </p:nvCxnSpPr>
        <p:spPr>
          <a:xfrm>
            <a:off x="1327477" y="2841400"/>
            <a:ext cx="2839500" cy="0"/>
          </a:xfrm>
          <a:prstGeom prst="straightConnector1">
            <a:avLst/>
          </a:prstGeom>
          <a:noFill/>
          <a:ln cap="flat" cmpd="sng" w="9525">
            <a:solidFill>
              <a:srgbClr val="FEBC11"/>
            </a:solidFill>
            <a:prstDash val="solid"/>
            <a:round/>
            <a:headEnd len="med" w="med" type="none"/>
            <a:tailEnd len="med" w="med" type="none"/>
          </a:ln>
        </p:spPr>
      </p:cxnSp>
      <p:sp>
        <p:nvSpPr>
          <p:cNvPr id="35" name="Google Shape;35;p7"/>
          <p:cNvSpPr txBox="1"/>
          <p:nvPr/>
        </p:nvSpPr>
        <p:spPr>
          <a:xfrm>
            <a:off x="970300" y="2757500"/>
            <a:ext cx="4953000" cy="58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666666"/>
                </a:solidFill>
                <a:latin typeface="Open Sans"/>
                <a:ea typeface="Open Sans"/>
                <a:cs typeface="Open Sans"/>
                <a:sym typeface="Open Sans"/>
              </a:rPr>
              <a:t>ENTERPRISE IMAGING USE CASES AND CASE STUDIES</a:t>
            </a:r>
            <a:endParaRPr/>
          </a:p>
        </p:txBody>
      </p:sp>
      <p:pic>
        <p:nvPicPr>
          <p:cNvPr id="36" name="Google Shape;36;p7"/>
          <p:cNvPicPr preferRelativeResize="0"/>
          <p:nvPr/>
        </p:nvPicPr>
        <p:blipFill>
          <a:blip r:embed="rId3">
            <a:alphaModFix/>
          </a:blip>
          <a:stretch>
            <a:fillRect/>
          </a:stretch>
        </p:blipFill>
        <p:spPr>
          <a:xfrm>
            <a:off x="1341966" y="1192975"/>
            <a:ext cx="1737835" cy="929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Google Shape;41;p8"/>
          <p:cNvSpPr/>
          <p:nvPr/>
        </p:nvSpPr>
        <p:spPr>
          <a:xfrm>
            <a:off x="780727" y="722314"/>
            <a:ext cx="29988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700">
                <a:solidFill>
                  <a:srgbClr val="51B5BE"/>
                </a:solidFill>
                <a:latin typeface="Open Sans"/>
                <a:ea typeface="Open Sans"/>
                <a:cs typeface="Open Sans"/>
                <a:sym typeface="Open Sans"/>
              </a:rPr>
              <a:t>Content</a:t>
            </a:r>
            <a:endParaRPr b="1" sz="500">
              <a:solidFill>
                <a:srgbClr val="51B5BE"/>
              </a:solidFill>
            </a:endParaRPr>
          </a:p>
        </p:txBody>
      </p:sp>
      <p:sp>
        <p:nvSpPr>
          <p:cNvPr id="42" name="Google Shape;42;p8"/>
          <p:cNvSpPr txBox="1"/>
          <p:nvPr/>
        </p:nvSpPr>
        <p:spPr>
          <a:xfrm>
            <a:off x="1045075" y="1181200"/>
            <a:ext cx="5436300" cy="495600"/>
          </a:xfrm>
          <a:prstGeom prst="rect">
            <a:avLst/>
          </a:prstGeom>
          <a:noFill/>
          <a:ln>
            <a:noFill/>
          </a:ln>
        </p:spPr>
        <p:txBody>
          <a:bodyPr anchorCtr="0" anchor="t" bIns="32000" lIns="32000" spcFirstLastPara="1" rIns="32000" wrap="square" tIns="32000">
            <a:noAutofit/>
          </a:bodyPr>
          <a:lstStyle/>
          <a:p>
            <a:pPr indent="0" lvl="0" marL="0" rtl="0" algn="l">
              <a:lnSpc>
                <a:spcPct val="130000"/>
              </a:lnSpc>
              <a:spcBef>
                <a:spcPts val="0"/>
              </a:spcBef>
              <a:spcAft>
                <a:spcPts val="0"/>
              </a:spcAft>
              <a:buNone/>
            </a:pPr>
            <a:r>
              <a:rPr b="1" lang="en-US" sz="1100">
                <a:solidFill>
                  <a:srgbClr val="666666"/>
                </a:solidFill>
                <a:latin typeface="Open Sans"/>
                <a:ea typeface="Open Sans"/>
                <a:cs typeface="Open Sans"/>
                <a:sym typeface="Open Sans"/>
              </a:rPr>
              <a:t>Understand some of the ways in which Unifier is implemented</a:t>
            </a:r>
            <a:br>
              <a:rPr b="1" lang="en-US" sz="1100">
                <a:solidFill>
                  <a:srgbClr val="666666"/>
                </a:solidFill>
                <a:latin typeface="Open Sans"/>
                <a:ea typeface="Open Sans"/>
                <a:cs typeface="Open Sans"/>
                <a:sym typeface="Open Sans"/>
              </a:rPr>
            </a:br>
            <a:r>
              <a:rPr b="1" lang="en-US" sz="1100">
                <a:solidFill>
                  <a:srgbClr val="666666"/>
                </a:solidFill>
                <a:latin typeface="Open Sans"/>
                <a:ea typeface="Open Sans"/>
                <a:cs typeface="Open Sans"/>
                <a:sym typeface="Open Sans"/>
              </a:rPr>
              <a:t>to solve common enterprise imaging challenges</a:t>
            </a:r>
            <a:endParaRPr b="1"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b="1" sz="1100">
              <a:solidFill>
                <a:srgbClr val="666666"/>
              </a:solidFill>
              <a:latin typeface="Open Sans"/>
              <a:ea typeface="Open Sans"/>
              <a:cs typeface="Open Sans"/>
              <a:sym typeface="Open Sans"/>
            </a:endParaRPr>
          </a:p>
        </p:txBody>
      </p:sp>
      <p:sp>
        <p:nvSpPr>
          <p:cNvPr id="43" name="Google Shape;43;p8"/>
          <p:cNvSpPr txBox="1"/>
          <p:nvPr/>
        </p:nvSpPr>
        <p:spPr>
          <a:xfrm>
            <a:off x="1501900" y="1716200"/>
            <a:ext cx="2471400" cy="1317600"/>
          </a:xfrm>
          <a:prstGeom prst="rect">
            <a:avLst/>
          </a:prstGeom>
          <a:noFill/>
          <a:ln>
            <a:noFill/>
          </a:ln>
        </p:spPr>
        <p:txBody>
          <a:bodyPr anchorCtr="0" anchor="t" bIns="32000" lIns="32000" spcFirstLastPara="1" rIns="32000" wrap="square" tIns="32000">
            <a:noAutofit/>
          </a:bodyPr>
          <a:lstStyle/>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Use Cases</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HL7 Integration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Load Balancer</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Vendor Neutral Archive</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De-Identification for AI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Clinical Workflows in the Cloud</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66666"/>
              </a:solidFill>
              <a:latin typeface="Open Sans"/>
              <a:ea typeface="Open Sans"/>
              <a:cs typeface="Open Sans"/>
              <a:sym typeface="Open Sans"/>
            </a:endParaRPr>
          </a:p>
        </p:txBody>
      </p:sp>
      <p:cxnSp>
        <p:nvCxnSpPr>
          <p:cNvPr id="44" name="Google Shape;44;p8"/>
          <p:cNvCxnSpPr/>
          <p:nvPr/>
        </p:nvCxnSpPr>
        <p:spPr>
          <a:xfrm>
            <a:off x="836838" y="1178336"/>
            <a:ext cx="0" cy="3313200"/>
          </a:xfrm>
          <a:prstGeom prst="straightConnector1">
            <a:avLst/>
          </a:prstGeom>
          <a:noFill/>
          <a:ln cap="flat" cmpd="sng" w="9525">
            <a:solidFill>
              <a:srgbClr val="FEBC11"/>
            </a:solidFill>
            <a:prstDash val="solid"/>
            <a:round/>
            <a:headEnd len="med" w="med" type="none"/>
            <a:tailEnd len="med" w="med" type="none"/>
          </a:ln>
        </p:spPr>
      </p:cxnSp>
      <p:sp>
        <p:nvSpPr>
          <p:cNvPr id="45" name="Google Shape;45;p8"/>
          <p:cNvSpPr txBox="1"/>
          <p:nvPr/>
        </p:nvSpPr>
        <p:spPr>
          <a:xfrm>
            <a:off x="1537575" y="3161850"/>
            <a:ext cx="3111300" cy="1376700"/>
          </a:xfrm>
          <a:prstGeom prst="rect">
            <a:avLst/>
          </a:prstGeom>
          <a:noFill/>
          <a:ln>
            <a:noFill/>
          </a:ln>
        </p:spPr>
        <p:txBody>
          <a:bodyPr anchorCtr="0" anchor="t" bIns="32000" lIns="32000" spcFirstLastPara="1" rIns="32000" wrap="square" tIns="32000">
            <a:noAutofit/>
          </a:bodyPr>
          <a:lstStyle/>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Case Studies</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Intelligent Routing</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Visible Light Imaging &amp; Clinical Collaboration</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Relevant Priors</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Enterprise Integration</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lang="en-US" sz="1100">
                <a:solidFill>
                  <a:srgbClr val="666666"/>
                </a:solidFill>
                <a:latin typeface="Open Sans"/>
                <a:ea typeface="Open Sans"/>
                <a:cs typeface="Open Sans"/>
                <a:sym typeface="Open Sans"/>
              </a:rPr>
              <a:t>AI/Machine Learning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66666"/>
              </a:solidFill>
              <a:latin typeface="Open Sans"/>
              <a:ea typeface="Open Sans"/>
              <a:cs typeface="Open Sans"/>
              <a:sym typeface="Open Sans"/>
            </a:endParaRPr>
          </a:p>
        </p:txBody>
      </p:sp>
      <p:sp>
        <p:nvSpPr>
          <p:cNvPr id="46" name="Google Shape;46;p8"/>
          <p:cNvSpPr txBox="1"/>
          <p:nvPr/>
        </p:nvSpPr>
        <p:spPr>
          <a:xfrm>
            <a:off x="1072450" y="1716200"/>
            <a:ext cx="453000" cy="1317600"/>
          </a:xfrm>
          <a:prstGeom prst="rect">
            <a:avLst/>
          </a:prstGeom>
          <a:noFill/>
          <a:ln>
            <a:noFill/>
          </a:ln>
        </p:spPr>
        <p:txBody>
          <a:bodyPr anchorCtr="0" anchor="t" bIns="32000" lIns="32000" spcFirstLastPara="1" rIns="32000" wrap="square" tIns="32000">
            <a:noAutofit/>
          </a:bodyPr>
          <a:lstStyle/>
          <a:p>
            <a:pPr indent="0" lvl="0" marL="0" rtl="0" algn="l">
              <a:lnSpc>
                <a:spcPct val="130000"/>
              </a:lnSpc>
              <a:spcBef>
                <a:spcPts val="0"/>
              </a:spcBef>
              <a:spcAft>
                <a:spcPts val="0"/>
              </a:spcAft>
              <a:buNone/>
            </a:pPr>
            <a:r>
              <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 </a:t>
            </a:r>
            <a:r>
              <a:rPr b="1" lang="en-US" sz="1100">
                <a:solidFill>
                  <a:srgbClr val="51B5BE"/>
                </a:solidFill>
                <a:latin typeface="Open Sans"/>
                <a:ea typeface="Open Sans"/>
                <a:cs typeface="Open Sans"/>
                <a:sym typeface="Open Sans"/>
              </a:rPr>
              <a:t> 2 |</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  4 |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  6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  8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 10|</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66666"/>
              </a:solidFill>
              <a:latin typeface="Open Sans"/>
              <a:ea typeface="Open Sans"/>
              <a:cs typeface="Open Sans"/>
              <a:sym typeface="Open Sans"/>
            </a:endParaRPr>
          </a:p>
        </p:txBody>
      </p:sp>
      <p:sp>
        <p:nvSpPr>
          <p:cNvPr id="47" name="Google Shape;47;p8"/>
          <p:cNvSpPr txBox="1"/>
          <p:nvPr/>
        </p:nvSpPr>
        <p:spPr>
          <a:xfrm>
            <a:off x="1008275" y="3161850"/>
            <a:ext cx="453000" cy="1317600"/>
          </a:xfrm>
          <a:prstGeom prst="rect">
            <a:avLst/>
          </a:prstGeom>
          <a:noFill/>
          <a:ln>
            <a:noFill/>
          </a:ln>
        </p:spPr>
        <p:txBody>
          <a:bodyPr anchorCtr="0" anchor="t" bIns="32000" lIns="32000" spcFirstLastPara="1" rIns="32000" wrap="square" tIns="32000">
            <a:noAutofit/>
          </a:bodyPr>
          <a:lstStyle/>
          <a:p>
            <a:pPr indent="0" lvl="0" marL="0" rtl="0" algn="l">
              <a:lnSpc>
                <a:spcPct val="130000"/>
              </a:lnSpc>
              <a:spcBef>
                <a:spcPts val="0"/>
              </a:spcBef>
              <a:spcAft>
                <a:spcPts val="0"/>
              </a:spcAft>
              <a:buNone/>
            </a:pPr>
            <a:r>
              <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12  |</a:t>
            </a:r>
            <a:endParaRPr b="1" sz="1100">
              <a:solidFill>
                <a:srgbClr val="51B5BE"/>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13  |</a:t>
            </a:r>
            <a:r>
              <a:rPr b="1" lang="en-US" sz="1100">
                <a:solidFill>
                  <a:srgbClr val="51B5BE"/>
                </a:solidFill>
                <a:latin typeface="Open Sans"/>
                <a:ea typeface="Open Sans"/>
                <a:cs typeface="Open Sans"/>
                <a:sym typeface="Open Sans"/>
              </a:rPr>
              <a:t>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14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15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rPr b="1" lang="en-US" sz="1100">
                <a:solidFill>
                  <a:srgbClr val="51B5BE"/>
                </a:solidFill>
                <a:latin typeface="Open Sans"/>
                <a:ea typeface="Open Sans"/>
                <a:cs typeface="Open Sans"/>
                <a:sym typeface="Open Sans"/>
              </a:rPr>
              <a:t>16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100">
              <a:solidFill>
                <a:srgbClr val="6666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pic>
        <p:nvPicPr>
          <p:cNvPr id="52" name="Google Shape;52;p9"/>
          <p:cNvPicPr preferRelativeResize="0"/>
          <p:nvPr/>
        </p:nvPicPr>
        <p:blipFill>
          <a:blip r:embed="rId3">
            <a:alphaModFix/>
          </a:blip>
          <a:stretch>
            <a:fillRect/>
          </a:stretch>
        </p:blipFill>
        <p:spPr>
          <a:xfrm>
            <a:off x="2856063" y="823112"/>
            <a:ext cx="5275724" cy="3769025"/>
          </a:xfrm>
          <a:prstGeom prst="rect">
            <a:avLst/>
          </a:prstGeom>
          <a:noFill/>
          <a:ln>
            <a:noFill/>
          </a:ln>
        </p:spPr>
      </p:pic>
      <p:sp>
        <p:nvSpPr>
          <p:cNvPr id="53" name="Google Shape;53;p9"/>
          <p:cNvSpPr txBox="1"/>
          <p:nvPr/>
        </p:nvSpPr>
        <p:spPr>
          <a:xfrm>
            <a:off x="833475" y="1171275"/>
            <a:ext cx="2120400" cy="2367900"/>
          </a:xfrm>
          <a:prstGeom prst="rect">
            <a:avLst/>
          </a:prstGeom>
          <a:noFill/>
          <a:ln>
            <a:noFill/>
          </a:ln>
        </p:spPr>
        <p:txBody>
          <a:bodyPr anchorCtr="0" anchor="t" bIns="32000" lIns="32000" spcFirstLastPara="1" rIns="32000" wrap="square" tIns="32000">
            <a:noAutofit/>
          </a:bodyPr>
          <a:lstStyle/>
          <a:p>
            <a:pPr indent="0" lvl="0" marL="0" rtl="0" algn="just">
              <a:lnSpc>
                <a:spcPct val="130000"/>
              </a:lnSpc>
              <a:spcBef>
                <a:spcPts val="0"/>
              </a:spcBef>
              <a:spcAft>
                <a:spcPts val="0"/>
              </a:spcAft>
              <a:buNone/>
            </a:pPr>
            <a:r>
              <a:rPr b="1" lang="en-US" sz="1700">
                <a:solidFill>
                  <a:srgbClr val="51B5BE"/>
                </a:solidFill>
                <a:latin typeface="Open Sans"/>
                <a:ea typeface="Open Sans"/>
                <a:cs typeface="Open Sans"/>
                <a:sym typeface="Open Sans"/>
              </a:rPr>
              <a:t>Meet Unifier</a:t>
            </a:r>
            <a:endParaRPr b="1" sz="1700">
              <a:solidFill>
                <a:srgbClr val="51B5BE"/>
              </a:solidFill>
              <a:latin typeface="Open Sans"/>
              <a:ea typeface="Open Sans"/>
              <a:cs typeface="Open Sans"/>
              <a:sym typeface="Open Sans"/>
            </a:endParaRPr>
          </a:p>
          <a:p>
            <a:pPr indent="0" lvl="0" marL="0" rtl="0" algn="just">
              <a:lnSpc>
                <a:spcPct val="130000"/>
              </a:lnSpc>
              <a:spcBef>
                <a:spcPts val="0"/>
              </a:spcBef>
              <a:spcAft>
                <a:spcPts val="0"/>
              </a:spcAft>
              <a:buNone/>
            </a:pPr>
            <a:r>
              <a:t/>
            </a:r>
            <a:endParaRPr b="1">
              <a:solidFill>
                <a:srgbClr val="51B5BE"/>
              </a:solidFill>
              <a:latin typeface="Open Sans"/>
              <a:ea typeface="Open Sans"/>
              <a:cs typeface="Open Sans"/>
              <a:sym typeface="Open Sans"/>
            </a:endParaRPr>
          </a:p>
          <a:p>
            <a:pPr indent="0" lvl="0" marL="0" rtl="0" algn="just">
              <a:lnSpc>
                <a:spcPct val="115000"/>
              </a:lnSpc>
              <a:spcBef>
                <a:spcPts val="0"/>
              </a:spcBef>
              <a:spcAft>
                <a:spcPts val="0"/>
              </a:spcAft>
              <a:buNone/>
            </a:pPr>
            <a:r>
              <a:rPr lang="en-US" sz="1100">
                <a:solidFill>
                  <a:srgbClr val="666666"/>
                </a:solidFill>
                <a:latin typeface="Open Sans"/>
                <a:ea typeface="Open Sans"/>
                <a:cs typeface="Open Sans"/>
                <a:sym typeface="Open Sans"/>
              </a:rPr>
              <a:t>Unifier by Dicom Systems is an Enterprise Imaging platform that enables intelligent workflow and communication between disparate imaging systems and equipment, and provides a scalable and reliable engine to transform and efficiently manage image data. </a:t>
            </a:r>
            <a:endParaRPr sz="11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None/>
            </a:pPr>
            <a:r>
              <a:t/>
            </a:r>
            <a:endParaRPr sz="11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500">
              <a:solidFill>
                <a:srgbClr val="666666"/>
              </a:solidFill>
            </a:endParaRPr>
          </a:p>
        </p:txBody>
      </p:sp>
      <p:cxnSp>
        <p:nvCxnSpPr>
          <p:cNvPr id="54" name="Google Shape;54;p9"/>
          <p:cNvCxnSpPr/>
          <p:nvPr/>
        </p:nvCxnSpPr>
        <p:spPr>
          <a:xfrm>
            <a:off x="625238" y="1178336"/>
            <a:ext cx="0" cy="2520900"/>
          </a:xfrm>
          <a:prstGeom prst="straightConnector1">
            <a:avLst/>
          </a:prstGeom>
          <a:noFill/>
          <a:ln cap="flat" cmpd="sng" w="9525">
            <a:solidFill>
              <a:srgbClr val="FEBC11"/>
            </a:solidFill>
            <a:prstDash val="solid"/>
            <a:round/>
            <a:headEnd len="med" w="med" type="none"/>
            <a:tailEnd len="med" w="med" type="none"/>
          </a:ln>
        </p:spPr>
      </p:cxnSp>
      <p:sp>
        <p:nvSpPr>
          <p:cNvPr id="55" name="Google Shape;55;p9"/>
          <p:cNvSpPr txBox="1"/>
          <p:nvPr/>
        </p:nvSpPr>
        <p:spPr>
          <a:xfrm>
            <a:off x="7649200" y="4975075"/>
            <a:ext cx="2727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1</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0"/>
          <p:cNvSpPr/>
          <p:nvPr/>
        </p:nvSpPr>
        <p:spPr>
          <a:xfrm>
            <a:off x="397800" y="213425"/>
            <a:ext cx="897900" cy="8979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p:nvPr/>
        </p:nvSpPr>
        <p:spPr>
          <a:xfrm>
            <a:off x="504200" y="1483125"/>
            <a:ext cx="4551300" cy="2922300"/>
          </a:xfrm>
          <a:prstGeom prst="rect">
            <a:avLst/>
          </a:prstGeom>
          <a:noFill/>
          <a:ln>
            <a:noFill/>
          </a:ln>
        </p:spPr>
        <p:txBody>
          <a:bodyPr anchorCtr="0" anchor="t" bIns="17775" lIns="17775" spcFirstLastPara="1" rIns="17775" wrap="square" tIns="17775">
            <a:noAutofit/>
          </a:bodyPr>
          <a:lstStyle/>
          <a:p>
            <a:pPr indent="0" lvl="0" marL="0" rtl="0" algn="just">
              <a:lnSpc>
                <a:spcPct val="130000"/>
              </a:lnSpc>
              <a:spcBef>
                <a:spcPts val="0"/>
              </a:spcBef>
              <a:spcAft>
                <a:spcPts val="0"/>
              </a:spcAft>
              <a:buClr>
                <a:srgbClr val="000000"/>
              </a:buClr>
              <a:buSzPts val="400"/>
              <a:buFont typeface="Arial"/>
              <a:buNone/>
            </a:pPr>
            <a:r>
              <a:rPr b="1" lang="en-US" sz="900">
                <a:solidFill>
                  <a:srgbClr val="51B5BE"/>
                </a:solidFill>
                <a:latin typeface="Open Sans"/>
                <a:ea typeface="Open Sans"/>
                <a:cs typeface="Open Sans"/>
                <a:sym typeface="Open Sans"/>
              </a:rPr>
              <a:t>Challenges</a:t>
            </a:r>
            <a:endParaRPr b="1" sz="900">
              <a:solidFill>
                <a:srgbClr val="51B5BE"/>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rPr lang="en-US" sz="900">
                <a:solidFill>
                  <a:srgbClr val="666666"/>
                </a:solidFill>
                <a:latin typeface="Open Sans"/>
                <a:ea typeface="Open Sans"/>
                <a:cs typeface="Open Sans"/>
                <a:sym typeface="Open Sans"/>
              </a:rPr>
              <a:t>The exchange of data between new and old systems, modalities and sites does not happen out of the box. Common challenges include modality-level integrations to support sending to PACS or VNA, distributed points of failure, and a rampant need for tag morphing to ensure data transmission does not fail due to unsupported DICOM elements. Individual HL7 interfaces are costly and time-consuming to establish and maintain. Manual workarounds are not scalable and create complexity </a:t>
            </a:r>
            <a:br>
              <a:rPr lang="en-US" sz="900">
                <a:solidFill>
                  <a:srgbClr val="666666"/>
                </a:solidFill>
                <a:latin typeface="Open Sans"/>
                <a:ea typeface="Open Sans"/>
                <a:cs typeface="Open Sans"/>
                <a:sym typeface="Open Sans"/>
              </a:rPr>
            </a:br>
            <a:br>
              <a:rPr lang="en-US" sz="900">
                <a:solidFill>
                  <a:srgbClr val="666666"/>
                </a:solidFill>
                <a:latin typeface="Open Sans"/>
                <a:ea typeface="Open Sans"/>
                <a:cs typeface="Open Sans"/>
                <a:sym typeface="Open Sans"/>
              </a:rPr>
            </a:br>
            <a:br>
              <a:rPr lang="en-US" sz="900">
                <a:solidFill>
                  <a:srgbClr val="666666"/>
                </a:solidFill>
                <a:latin typeface="Open Sans"/>
                <a:ea typeface="Open Sans"/>
                <a:cs typeface="Open Sans"/>
                <a:sym typeface="Open Sans"/>
              </a:rPr>
            </a:br>
            <a:r>
              <a:rPr b="1" lang="en-US" sz="900">
                <a:solidFill>
                  <a:srgbClr val="666666"/>
                </a:solidFill>
                <a:latin typeface="Open Sans"/>
                <a:ea typeface="Open Sans"/>
                <a:cs typeface="Open Sans"/>
                <a:sym typeface="Open Sans"/>
              </a:rPr>
              <a:t>With Unifier, an organization can enable any systems to connect and communicate with logic and intelligence. Its HL7 integration feature eradicates risky point-to-point solutions creating a resilient infrastructure. All connections to and from a PACS, VNA and modalities can be managed through a single interface. Unifier enables organizations to create a centralized destination for outside facilities to send exams and easily modify the metadata.</a:t>
            </a:r>
            <a:r>
              <a:rPr b="1" lang="en-US" sz="1000">
                <a:solidFill>
                  <a:srgbClr val="666666"/>
                </a:solidFill>
                <a:latin typeface="Open Sans"/>
                <a:ea typeface="Open Sans"/>
                <a:cs typeface="Open Sans"/>
                <a:sym typeface="Open Sans"/>
              </a:rPr>
              <a:t> </a:t>
            </a:r>
            <a:br>
              <a:rPr b="1" lang="en-US" sz="1000">
                <a:solidFill>
                  <a:srgbClr val="666666"/>
                </a:solidFill>
                <a:latin typeface="Open Sans"/>
                <a:ea typeface="Open Sans"/>
                <a:cs typeface="Open Sans"/>
                <a:sym typeface="Open Sans"/>
              </a:rPr>
            </a:br>
            <a:endParaRPr b="1" sz="11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1000">
              <a:solidFill>
                <a:srgbClr val="666666"/>
              </a:solidFill>
              <a:latin typeface="Open Sans"/>
              <a:ea typeface="Open Sans"/>
              <a:cs typeface="Open Sans"/>
              <a:sym typeface="Open Sans"/>
            </a:endParaRPr>
          </a:p>
        </p:txBody>
      </p:sp>
      <p:sp>
        <p:nvSpPr>
          <p:cNvPr id="62" name="Google Shape;62;p10"/>
          <p:cNvSpPr/>
          <p:nvPr/>
        </p:nvSpPr>
        <p:spPr>
          <a:xfrm>
            <a:off x="1440589" y="382375"/>
            <a:ext cx="43254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800">
                <a:solidFill>
                  <a:srgbClr val="FEBC11"/>
                </a:solidFill>
                <a:latin typeface="Open Sans"/>
                <a:ea typeface="Open Sans"/>
                <a:cs typeface="Open Sans"/>
                <a:sym typeface="Open Sans"/>
              </a:rPr>
              <a:t>HL7 INTEGRATION</a:t>
            </a:r>
            <a:endParaRPr b="1" sz="1800">
              <a:solidFill>
                <a:srgbClr val="FEBC11"/>
              </a:solidFill>
              <a:latin typeface="Open Sans"/>
              <a:ea typeface="Open Sans"/>
              <a:cs typeface="Open Sans"/>
              <a:sym typeface="Open Sans"/>
            </a:endParaRPr>
          </a:p>
        </p:txBody>
      </p:sp>
      <p:sp>
        <p:nvSpPr>
          <p:cNvPr id="63" name="Google Shape;63;p10"/>
          <p:cNvSpPr/>
          <p:nvPr/>
        </p:nvSpPr>
        <p:spPr>
          <a:xfrm>
            <a:off x="1440600" y="712625"/>
            <a:ext cx="58833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200">
                <a:solidFill>
                  <a:srgbClr val="686B73"/>
                </a:solidFill>
                <a:latin typeface="Open Sans"/>
                <a:ea typeface="Open Sans"/>
                <a:cs typeface="Open Sans"/>
                <a:sym typeface="Open Sans"/>
              </a:rPr>
              <a:t>Enable interoperability between diverse information systems</a:t>
            </a:r>
            <a:endParaRPr b="1" sz="1200">
              <a:latin typeface="Open Sans"/>
              <a:ea typeface="Open Sans"/>
              <a:cs typeface="Open Sans"/>
              <a:sym typeface="Open Sans"/>
            </a:endParaRPr>
          </a:p>
        </p:txBody>
      </p:sp>
      <p:sp>
        <p:nvSpPr>
          <p:cNvPr id="64" name="Google Shape;64;p10"/>
          <p:cNvSpPr/>
          <p:nvPr/>
        </p:nvSpPr>
        <p:spPr>
          <a:xfrm>
            <a:off x="643953" y="463088"/>
            <a:ext cx="405594" cy="398574"/>
          </a:xfrm>
          <a:custGeom>
            <a:rect b="b" l="l" r="r" t="t"/>
            <a:pathLst>
              <a:path extrusionOk="0" h="21600" w="2160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highlight>
                <a:srgbClr val="FEBC11"/>
              </a:highlight>
              <a:latin typeface="Open Sans"/>
              <a:ea typeface="Open Sans"/>
              <a:cs typeface="Open Sans"/>
              <a:sym typeface="Open Sans"/>
            </a:endParaRPr>
          </a:p>
        </p:txBody>
      </p:sp>
      <p:sp>
        <p:nvSpPr>
          <p:cNvPr id="65" name="Google Shape;65;p10"/>
          <p:cNvSpPr/>
          <p:nvPr/>
        </p:nvSpPr>
        <p:spPr>
          <a:xfrm>
            <a:off x="5186800" y="1378900"/>
            <a:ext cx="2695500" cy="31206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66" name="Google Shape;66;p10"/>
          <p:cNvSpPr/>
          <p:nvPr/>
        </p:nvSpPr>
        <p:spPr>
          <a:xfrm>
            <a:off x="5314948" y="162217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67" name="Google Shape;67;p10"/>
          <p:cNvSpPr txBox="1"/>
          <p:nvPr/>
        </p:nvSpPr>
        <p:spPr>
          <a:xfrm>
            <a:off x="5667475" y="1607050"/>
            <a:ext cx="2140500" cy="26643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sz="1100">
                <a:solidFill>
                  <a:srgbClr val="FFFFFF"/>
                </a:solidFill>
                <a:latin typeface="Open Sans"/>
                <a:ea typeface="Open Sans"/>
                <a:cs typeface="Open Sans"/>
                <a:sym typeface="Open Sans"/>
              </a:rPr>
              <a:t>Eliminate custom HL7 interfaces which are costly</a:t>
            </a:r>
            <a:br>
              <a:rPr b="1" lang="en-US" sz="1100">
                <a:solidFill>
                  <a:srgbClr val="FFFFFF"/>
                </a:solidFill>
                <a:latin typeface="Open Sans"/>
                <a:ea typeface="Open Sans"/>
                <a:cs typeface="Open Sans"/>
                <a:sym typeface="Open Sans"/>
              </a:rPr>
            </a:br>
            <a:r>
              <a:rPr b="1" lang="en-US" sz="1100">
                <a:solidFill>
                  <a:srgbClr val="FFFFFF"/>
                </a:solidFill>
                <a:latin typeface="Open Sans"/>
                <a:ea typeface="Open Sans"/>
                <a:cs typeface="Open Sans"/>
                <a:sym typeface="Open Sans"/>
              </a:rPr>
              <a:t>to implement and maintain</a:t>
            </a:r>
            <a:br>
              <a:rPr b="1" lang="en-US" sz="1100">
                <a:solidFill>
                  <a:srgbClr val="FFFFFF"/>
                </a:solidFill>
                <a:latin typeface="Open Sans"/>
                <a:ea typeface="Open Sans"/>
                <a:cs typeface="Open Sans"/>
                <a:sym typeface="Open Sans"/>
              </a:rPr>
            </a:b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1100">
                <a:solidFill>
                  <a:srgbClr val="FFFFFF"/>
                </a:solidFill>
                <a:latin typeface="Open Sans"/>
                <a:ea typeface="Open Sans"/>
                <a:cs typeface="Open Sans"/>
                <a:sym typeface="Open Sans"/>
              </a:rPr>
              <a:t>Easily support new and legacy imaging modalities and systems</a:t>
            </a:r>
            <a:br>
              <a:rPr b="1" lang="en-US" sz="1100">
                <a:solidFill>
                  <a:srgbClr val="FFFFFF"/>
                </a:solidFill>
                <a:latin typeface="Open Sans"/>
                <a:ea typeface="Open Sans"/>
                <a:cs typeface="Open Sans"/>
                <a:sym typeface="Open Sans"/>
              </a:rPr>
            </a:b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1100">
                <a:solidFill>
                  <a:srgbClr val="FFFFFF"/>
                </a:solidFill>
                <a:latin typeface="Open Sans"/>
                <a:ea typeface="Open Sans"/>
                <a:cs typeface="Open Sans"/>
                <a:sym typeface="Open Sans"/>
              </a:rPr>
              <a:t>Quickly establish interoperable image transfer workflows with new sites </a:t>
            </a:r>
            <a:br>
              <a:rPr b="1" lang="en-US" sz="1100">
                <a:solidFill>
                  <a:srgbClr val="FFFFFF"/>
                </a:solidFill>
                <a:latin typeface="Open Sans"/>
                <a:ea typeface="Open Sans"/>
                <a:cs typeface="Open Sans"/>
                <a:sym typeface="Open Sans"/>
              </a:rPr>
            </a:br>
            <a:endParaRPr b="1" sz="1100">
              <a:solidFill>
                <a:srgbClr val="FFFFFF"/>
              </a:solidFill>
              <a:latin typeface="Open Sans"/>
              <a:ea typeface="Open Sans"/>
              <a:cs typeface="Open Sans"/>
              <a:sym typeface="Open Sans"/>
            </a:endParaRPr>
          </a:p>
          <a:p>
            <a:pPr indent="0" lvl="0" marL="0" rtl="0" algn="l">
              <a:spcBef>
                <a:spcPts val="0"/>
              </a:spcBef>
              <a:spcAft>
                <a:spcPts val="0"/>
              </a:spcAft>
              <a:buNone/>
            </a:pPr>
            <a:r>
              <a:rPr b="1" lang="en-US" sz="1100">
                <a:solidFill>
                  <a:srgbClr val="FFFFFF"/>
                </a:solidFill>
                <a:latin typeface="Open Sans"/>
                <a:ea typeface="Open Sans"/>
                <a:cs typeface="Open Sans"/>
                <a:sym typeface="Open Sans"/>
              </a:rPr>
              <a:t>Avoid costly and time - consuming upgrades</a:t>
            </a:r>
            <a:endParaRPr b="1" sz="1100">
              <a:solidFill>
                <a:srgbClr val="FFFFFF"/>
              </a:solidFill>
              <a:latin typeface="Open Sans"/>
              <a:ea typeface="Open Sans"/>
              <a:cs typeface="Open Sans"/>
              <a:sym typeface="Open Sans"/>
            </a:endParaRPr>
          </a:p>
        </p:txBody>
      </p:sp>
      <p:cxnSp>
        <p:nvCxnSpPr>
          <p:cNvPr id="68" name="Google Shape;68;p10"/>
          <p:cNvCxnSpPr/>
          <p:nvPr/>
        </p:nvCxnSpPr>
        <p:spPr>
          <a:xfrm>
            <a:off x="397800" y="213400"/>
            <a:ext cx="0" cy="4491900"/>
          </a:xfrm>
          <a:prstGeom prst="straightConnector1">
            <a:avLst/>
          </a:prstGeom>
          <a:noFill/>
          <a:ln cap="flat" cmpd="sng" w="9525">
            <a:solidFill>
              <a:srgbClr val="51B5BE"/>
            </a:solidFill>
            <a:prstDash val="solid"/>
            <a:round/>
            <a:headEnd len="med" w="med" type="none"/>
            <a:tailEnd len="med" w="med" type="none"/>
          </a:ln>
        </p:spPr>
      </p:cxnSp>
      <p:sp>
        <p:nvSpPr>
          <p:cNvPr id="69" name="Google Shape;69;p10"/>
          <p:cNvSpPr/>
          <p:nvPr/>
        </p:nvSpPr>
        <p:spPr>
          <a:xfrm>
            <a:off x="5314948" y="233180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70" name="Google Shape;70;p10"/>
          <p:cNvSpPr/>
          <p:nvPr/>
        </p:nvSpPr>
        <p:spPr>
          <a:xfrm>
            <a:off x="5314948" y="2979038"/>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71" name="Google Shape;71;p10"/>
          <p:cNvSpPr/>
          <p:nvPr/>
        </p:nvSpPr>
        <p:spPr>
          <a:xfrm>
            <a:off x="5314948" y="3635800"/>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72" name="Google Shape;72;p10"/>
          <p:cNvSpPr txBox="1"/>
          <p:nvPr/>
        </p:nvSpPr>
        <p:spPr>
          <a:xfrm>
            <a:off x="7645200" y="5008475"/>
            <a:ext cx="405600" cy="21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2</a:t>
            </a:r>
            <a:endParaRPr/>
          </a:p>
        </p:txBody>
      </p:sp>
      <p:sp>
        <p:nvSpPr>
          <p:cNvPr id="73" name="Google Shape;73;p10"/>
          <p:cNvSpPr txBox="1"/>
          <p:nvPr/>
        </p:nvSpPr>
        <p:spPr>
          <a:xfrm>
            <a:off x="436250" y="2719913"/>
            <a:ext cx="3000000" cy="2733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US" sz="900">
                <a:solidFill>
                  <a:srgbClr val="666666"/>
                </a:solidFill>
                <a:latin typeface="Open Sans"/>
                <a:ea typeface="Open Sans"/>
                <a:cs typeface="Open Sans"/>
                <a:sym typeface="Open Sans"/>
              </a:rPr>
              <a:t>that will inevitably complicate matters in the future.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1"/>
          <p:cNvPicPr preferRelativeResize="0"/>
          <p:nvPr/>
        </p:nvPicPr>
        <p:blipFill>
          <a:blip r:embed="rId3">
            <a:alphaModFix/>
          </a:blip>
          <a:stretch>
            <a:fillRect/>
          </a:stretch>
        </p:blipFill>
        <p:spPr>
          <a:xfrm>
            <a:off x="827150" y="1704975"/>
            <a:ext cx="6059424" cy="3842574"/>
          </a:xfrm>
          <a:prstGeom prst="rect">
            <a:avLst/>
          </a:prstGeom>
          <a:noFill/>
          <a:ln>
            <a:noFill/>
          </a:ln>
        </p:spPr>
      </p:pic>
      <p:sp>
        <p:nvSpPr>
          <p:cNvPr id="79" name="Google Shape;79;p11"/>
          <p:cNvSpPr/>
          <p:nvPr/>
        </p:nvSpPr>
        <p:spPr>
          <a:xfrm>
            <a:off x="3734488" y="606738"/>
            <a:ext cx="6318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1327475" y="606750"/>
            <a:ext cx="6318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162225" y="1345375"/>
            <a:ext cx="31857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Built-in Enterprise DMWL</a:t>
            </a:r>
            <a:endParaRPr sz="1000">
              <a:solidFill>
                <a:srgbClr val="434343"/>
              </a:solidFill>
              <a:latin typeface="Open Sans"/>
              <a:ea typeface="Open Sans"/>
              <a:cs typeface="Open Sans"/>
              <a:sym typeface="Open Sans"/>
            </a:endParaRPr>
          </a:p>
        </p:txBody>
      </p:sp>
      <p:sp>
        <p:nvSpPr>
          <p:cNvPr id="82" name="Google Shape;82;p11"/>
          <p:cNvSpPr/>
          <p:nvPr/>
        </p:nvSpPr>
        <p:spPr>
          <a:xfrm>
            <a:off x="1488138" y="738619"/>
            <a:ext cx="310500" cy="322488"/>
          </a:xfrm>
          <a:custGeom>
            <a:rect b="b" l="l" r="r" t="t"/>
            <a:pathLst>
              <a:path extrusionOk="0" h="21600" w="21600">
                <a:moveTo>
                  <a:pt x="18427" y="0"/>
                </a:moveTo>
                <a:cubicBezTo>
                  <a:pt x="18859" y="0"/>
                  <a:pt x="19256" y="75"/>
                  <a:pt x="19653" y="262"/>
                </a:cubicBezTo>
                <a:cubicBezTo>
                  <a:pt x="20049" y="448"/>
                  <a:pt x="20374" y="673"/>
                  <a:pt x="20662" y="972"/>
                </a:cubicBezTo>
                <a:cubicBezTo>
                  <a:pt x="20987" y="1271"/>
                  <a:pt x="21203" y="1607"/>
                  <a:pt x="21384" y="2018"/>
                </a:cubicBezTo>
                <a:cubicBezTo>
                  <a:pt x="21528" y="2429"/>
                  <a:pt x="21600" y="2840"/>
                  <a:pt x="21600" y="3289"/>
                </a:cubicBezTo>
                <a:cubicBezTo>
                  <a:pt x="21600" y="3774"/>
                  <a:pt x="21528" y="4223"/>
                  <a:pt x="21384" y="4597"/>
                </a:cubicBezTo>
                <a:cubicBezTo>
                  <a:pt x="21203" y="5008"/>
                  <a:pt x="20987" y="5344"/>
                  <a:pt x="20662" y="5680"/>
                </a:cubicBezTo>
                <a:cubicBezTo>
                  <a:pt x="20374" y="5979"/>
                  <a:pt x="20049" y="6203"/>
                  <a:pt x="19653" y="6390"/>
                </a:cubicBezTo>
                <a:cubicBezTo>
                  <a:pt x="19256" y="6577"/>
                  <a:pt x="18859" y="6652"/>
                  <a:pt x="18427" y="6652"/>
                </a:cubicBezTo>
                <a:cubicBezTo>
                  <a:pt x="18138" y="6652"/>
                  <a:pt x="17850" y="6615"/>
                  <a:pt x="17561" y="6540"/>
                </a:cubicBezTo>
                <a:cubicBezTo>
                  <a:pt x="17273" y="6465"/>
                  <a:pt x="17020" y="6316"/>
                  <a:pt x="16804" y="6166"/>
                </a:cubicBezTo>
                <a:cubicBezTo>
                  <a:pt x="16552" y="6054"/>
                  <a:pt x="16335" y="5867"/>
                  <a:pt x="16155" y="5680"/>
                </a:cubicBezTo>
                <a:cubicBezTo>
                  <a:pt x="15975" y="5493"/>
                  <a:pt x="15794" y="5269"/>
                  <a:pt x="15650" y="5008"/>
                </a:cubicBezTo>
                <a:cubicBezTo>
                  <a:pt x="6311" y="9081"/>
                  <a:pt x="6311" y="9081"/>
                  <a:pt x="6311" y="9081"/>
                </a:cubicBezTo>
                <a:cubicBezTo>
                  <a:pt x="6347" y="9230"/>
                  <a:pt x="6347" y="9343"/>
                  <a:pt x="6383" y="9492"/>
                </a:cubicBezTo>
                <a:cubicBezTo>
                  <a:pt x="6383" y="9642"/>
                  <a:pt x="6383" y="9791"/>
                  <a:pt x="6383" y="9978"/>
                </a:cubicBezTo>
                <a:cubicBezTo>
                  <a:pt x="6383" y="10090"/>
                  <a:pt x="6383" y="10239"/>
                  <a:pt x="6383" y="10389"/>
                </a:cubicBezTo>
                <a:cubicBezTo>
                  <a:pt x="6347" y="10538"/>
                  <a:pt x="6347" y="10651"/>
                  <a:pt x="6311" y="10800"/>
                </a:cubicBezTo>
                <a:cubicBezTo>
                  <a:pt x="6274" y="10912"/>
                  <a:pt x="6238" y="11062"/>
                  <a:pt x="6166" y="11174"/>
                </a:cubicBezTo>
                <a:cubicBezTo>
                  <a:pt x="6130" y="11323"/>
                  <a:pt x="6094" y="11435"/>
                  <a:pt x="6022" y="11585"/>
                </a:cubicBezTo>
                <a:cubicBezTo>
                  <a:pt x="12044" y="16032"/>
                  <a:pt x="12044" y="16032"/>
                  <a:pt x="12044" y="16032"/>
                </a:cubicBezTo>
                <a:cubicBezTo>
                  <a:pt x="12188" y="15882"/>
                  <a:pt x="12333" y="15733"/>
                  <a:pt x="12513" y="15583"/>
                </a:cubicBezTo>
                <a:cubicBezTo>
                  <a:pt x="12693" y="15434"/>
                  <a:pt x="12873" y="15322"/>
                  <a:pt x="13090" y="15210"/>
                </a:cubicBezTo>
                <a:cubicBezTo>
                  <a:pt x="13306" y="15135"/>
                  <a:pt x="13486" y="15060"/>
                  <a:pt x="13703" y="14985"/>
                </a:cubicBezTo>
                <a:cubicBezTo>
                  <a:pt x="13919" y="14948"/>
                  <a:pt x="14172" y="14911"/>
                  <a:pt x="14424" y="14911"/>
                </a:cubicBezTo>
                <a:cubicBezTo>
                  <a:pt x="14857" y="14911"/>
                  <a:pt x="15289" y="15023"/>
                  <a:pt x="15650" y="15210"/>
                </a:cubicBezTo>
                <a:cubicBezTo>
                  <a:pt x="16047" y="15359"/>
                  <a:pt x="16407" y="15621"/>
                  <a:pt x="16660" y="15920"/>
                </a:cubicBezTo>
                <a:cubicBezTo>
                  <a:pt x="16948" y="16219"/>
                  <a:pt x="17201" y="16592"/>
                  <a:pt x="17345" y="16966"/>
                </a:cubicBezTo>
                <a:cubicBezTo>
                  <a:pt x="17525" y="17377"/>
                  <a:pt x="17597" y="17788"/>
                  <a:pt x="17597" y="18274"/>
                </a:cubicBezTo>
                <a:cubicBezTo>
                  <a:pt x="17597" y="18722"/>
                  <a:pt x="17525" y="19171"/>
                  <a:pt x="17345" y="19582"/>
                </a:cubicBezTo>
                <a:cubicBezTo>
                  <a:pt x="17201" y="19993"/>
                  <a:pt x="16948" y="20329"/>
                  <a:pt x="16660" y="20628"/>
                </a:cubicBezTo>
                <a:cubicBezTo>
                  <a:pt x="16407" y="20927"/>
                  <a:pt x="16047" y="21152"/>
                  <a:pt x="15650" y="21338"/>
                </a:cubicBezTo>
                <a:cubicBezTo>
                  <a:pt x="15289" y="21488"/>
                  <a:pt x="14857" y="21600"/>
                  <a:pt x="14424" y="21600"/>
                </a:cubicBezTo>
                <a:cubicBezTo>
                  <a:pt x="13991" y="21600"/>
                  <a:pt x="13559" y="21488"/>
                  <a:pt x="13162" y="21338"/>
                </a:cubicBezTo>
                <a:cubicBezTo>
                  <a:pt x="12801" y="21152"/>
                  <a:pt x="12441" y="20927"/>
                  <a:pt x="12152" y="20628"/>
                </a:cubicBezTo>
                <a:cubicBezTo>
                  <a:pt x="11864" y="20329"/>
                  <a:pt x="11611" y="19993"/>
                  <a:pt x="11467" y="19582"/>
                </a:cubicBezTo>
                <a:cubicBezTo>
                  <a:pt x="11323" y="19171"/>
                  <a:pt x="11215" y="18722"/>
                  <a:pt x="11215" y="18274"/>
                </a:cubicBezTo>
                <a:cubicBezTo>
                  <a:pt x="11215" y="18125"/>
                  <a:pt x="11251" y="17975"/>
                  <a:pt x="11251" y="17863"/>
                </a:cubicBezTo>
                <a:cubicBezTo>
                  <a:pt x="11251" y="17713"/>
                  <a:pt x="11287" y="17601"/>
                  <a:pt x="11323" y="17452"/>
                </a:cubicBezTo>
                <a:cubicBezTo>
                  <a:pt x="11359" y="17340"/>
                  <a:pt x="11395" y="17190"/>
                  <a:pt x="11431" y="17078"/>
                </a:cubicBezTo>
                <a:cubicBezTo>
                  <a:pt x="11503" y="16929"/>
                  <a:pt x="11539" y="16817"/>
                  <a:pt x="11575" y="16742"/>
                </a:cubicBezTo>
                <a:cubicBezTo>
                  <a:pt x="5553" y="12220"/>
                  <a:pt x="5553" y="12220"/>
                  <a:pt x="5553" y="12220"/>
                </a:cubicBezTo>
                <a:cubicBezTo>
                  <a:pt x="5373" y="12370"/>
                  <a:pt x="5229" y="12519"/>
                  <a:pt x="5048" y="12631"/>
                </a:cubicBezTo>
                <a:cubicBezTo>
                  <a:pt x="4868" y="12781"/>
                  <a:pt x="4688" y="12893"/>
                  <a:pt x="4508" y="12967"/>
                </a:cubicBezTo>
                <a:cubicBezTo>
                  <a:pt x="4291" y="13080"/>
                  <a:pt x="4075" y="13154"/>
                  <a:pt x="3858" y="13192"/>
                </a:cubicBezTo>
                <a:cubicBezTo>
                  <a:pt x="3642" y="13266"/>
                  <a:pt x="3426" y="13266"/>
                  <a:pt x="3209" y="13266"/>
                </a:cubicBezTo>
                <a:cubicBezTo>
                  <a:pt x="2777" y="13266"/>
                  <a:pt x="2344" y="13192"/>
                  <a:pt x="1947" y="13005"/>
                </a:cubicBezTo>
                <a:cubicBezTo>
                  <a:pt x="1551" y="12818"/>
                  <a:pt x="1226" y="12594"/>
                  <a:pt x="938" y="12295"/>
                </a:cubicBezTo>
                <a:cubicBezTo>
                  <a:pt x="649" y="11996"/>
                  <a:pt x="397" y="11660"/>
                  <a:pt x="252" y="11248"/>
                </a:cubicBezTo>
                <a:cubicBezTo>
                  <a:pt x="72" y="10837"/>
                  <a:pt x="0" y="10426"/>
                  <a:pt x="0" y="9978"/>
                </a:cubicBezTo>
                <a:cubicBezTo>
                  <a:pt x="0" y="9529"/>
                  <a:pt x="72" y="9081"/>
                  <a:pt x="252" y="8670"/>
                </a:cubicBezTo>
                <a:cubicBezTo>
                  <a:pt x="397" y="8259"/>
                  <a:pt x="649" y="7922"/>
                  <a:pt x="938" y="7624"/>
                </a:cubicBezTo>
                <a:cubicBezTo>
                  <a:pt x="1226" y="7287"/>
                  <a:pt x="1551" y="7063"/>
                  <a:pt x="1947" y="6913"/>
                </a:cubicBezTo>
                <a:cubicBezTo>
                  <a:pt x="2344" y="6727"/>
                  <a:pt x="2777" y="6652"/>
                  <a:pt x="3209" y="6652"/>
                </a:cubicBezTo>
                <a:cubicBezTo>
                  <a:pt x="3498" y="6652"/>
                  <a:pt x="3750" y="6689"/>
                  <a:pt x="4039" y="6764"/>
                </a:cubicBezTo>
                <a:cubicBezTo>
                  <a:pt x="4327" y="6876"/>
                  <a:pt x="4580" y="6951"/>
                  <a:pt x="4832" y="7100"/>
                </a:cubicBezTo>
                <a:cubicBezTo>
                  <a:pt x="5048" y="7250"/>
                  <a:pt x="5265" y="7437"/>
                  <a:pt x="5481" y="7624"/>
                </a:cubicBezTo>
                <a:cubicBezTo>
                  <a:pt x="5697" y="7810"/>
                  <a:pt x="5842" y="8035"/>
                  <a:pt x="5986" y="8296"/>
                </a:cubicBezTo>
                <a:cubicBezTo>
                  <a:pt x="15362" y="4223"/>
                  <a:pt x="15362" y="4223"/>
                  <a:pt x="15362" y="4223"/>
                </a:cubicBezTo>
                <a:cubicBezTo>
                  <a:pt x="15289" y="4111"/>
                  <a:pt x="15253" y="3961"/>
                  <a:pt x="15253" y="3774"/>
                </a:cubicBezTo>
                <a:cubicBezTo>
                  <a:pt x="15217" y="3625"/>
                  <a:pt x="15217" y="3475"/>
                  <a:pt x="15217" y="3289"/>
                </a:cubicBezTo>
                <a:cubicBezTo>
                  <a:pt x="15217" y="2840"/>
                  <a:pt x="15289" y="2429"/>
                  <a:pt x="15470" y="2018"/>
                </a:cubicBezTo>
                <a:cubicBezTo>
                  <a:pt x="15650" y="1607"/>
                  <a:pt x="15866" y="1271"/>
                  <a:pt x="16155" y="972"/>
                </a:cubicBezTo>
                <a:cubicBezTo>
                  <a:pt x="16443" y="673"/>
                  <a:pt x="16768" y="448"/>
                  <a:pt x="17165" y="262"/>
                </a:cubicBezTo>
                <a:cubicBezTo>
                  <a:pt x="17561" y="75"/>
                  <a:pt x="17958" y="0"/>
                  <a:pt x="18427" y="0"/>
                </a:cubicBezTo>
                <a:close/>
                <a:moveTo>
                  <a:pt x="3209" y="12444"/>
                </a:moveTo>
                <a:cubicBezTo>
                  <a:pt x="3534" y="12444"/>
                  <a:pt x="3858" y="12370"/>
                  <a:pt x="4147" y="12257"/>
                </a:cubicBezTo>
                <a:cubicBezTo>
                  <a:pt x="4435" y="12108"/>
                  <a:pt x="4688" y="11958"/>
                  <a:pt x="4904" y="11734"/>
                </a:cubicBezTo>
                <a:cubicBezTo>
                  <a:pt x="5121" y="11473"/>
                  <a:pt x="5265" y="11248"/>
                  <a:pt x="5409" y="10949"/>
                </a:cubicBezTo>
                <a:cubicBezTo>
                  <a:pt x="5517" y="10651"/>
                  <a:pt x="5589" y="10314"/>
                  <a:pt x="5589" y="9978"/>
                </a:cubicBezTo>
                <a:cubicBezTo>
                  <a:pt x="5589" y="9604"/>
                  <a:pt x="5517" y="9268"/>
                  <a:pt x="5409" y="9006"/>
                </a:cubicBezTo>
                <a:cubicBezTo>
                  <a:pt x="5265" y="8707"/>
                  <a:pt x="5121" y="8446"/>
                  <a:pt x="4904" y="8221"/>
                </a:cubicBezTo>
                <a:cubicBezTo>
                  <a:pt x="4688" y="7997"/>
                  <a:pt x="4435" y="7810"/>
                  <a:pt x="4147" y="7661"/>
                </a:cubicBezTo>
                <a:cubicBezTo>
                  <a:pt x="3858" y="7549"/>
                  <a:pt x="3534" y="7474"/>
                  <a:pt x="3209" y="7474"/>
                </a:cubicBezTo>
                <a:cubicBezTo>
                  <a:pt x="2849" y="7474"/>
                  <a:pt x="2560" y="7549"/>
                  <a:pt x="2272" y="7661"/>
                </a:cubicBezTo>
                <a:cubicBezTo>
                  <a:pt x="1983" y="7810"/>
                  <a:pt x="1731" y="7997"/>
                  <a:pt x="1515" y="8221"/>
                </a:cubicBezTo>
                <a:cubicBezTo>
                  <a:pt x="1298" y="8446"/>
                  <a:pt x="1118" y="8707"/>
                  <a:pt x="1010" y="9006"/>
                </a:cubicBezTo>
                <a:cubicBezTo>
                  <a:pt x="865" y="9268"/>
                  <a:pt x="793" y="9604"/>
                  <a:pt x="793" y="9978"/>
                </a:cubicBezTo>
                <a:cubicBezTo>
                  <a:pt x="793" y="10314"/>
                  <a:pt x="865" y="10651"/>
                  <a:pt x="1010" y="10949"/>
                </a:cubicBezTo>
                <a:cubicBezTo>
                  <a:pt x="1118" y="11248"/>
                  <a:pt x="1298" y="11473"/>
                  <a:pt x="1515" y="11734"/>
                </a:cubicBezTo>
                <a:cubicBezTo>
                  <a:pt x="1731" y="11958"/>
                  <a:pt x="1983" y="12108"/>
                  <a:pt x="2272" y="12257"/>
                </a:cubicBezTo>
                <a:cubicBezTo>
                  <a:pt x="2560" y="12370"/>
                  <a:pt x="2849" y="12444"/>
                  <a:pt x="3209" y="12444"/>
                </a:cubicBezTo>
                <a:close/>
                <a:moveTo>
                  <a:pt x="14424" y="15770"/>
                </a:moveTo>
                <a:cubicBezTo>
                  <a:pt x="14063" y="15770"/>
                  <a:pt x="13775" y="15808"/>
                  <a:pt x="13486" y="15957"/>
                </a:cubicBezTo>
                <a:cubicBezTo>
                  <a:pt x="13198" y="16069"/>
                  <a:pt x="12946" y="16256"/>
                  <a:pt x="12729" y="16480"/>
                </a:cubicBezTo>
                <a:cubicBezTo>
                  <a:pt x="12513" y="16704"/>
                  <a:pt x="12333" y="16966"/>
                  <a:pt x="12224" y="17302"/>
                </a:cubicBezTo>
                <a:cubicBezTo>
                  <a:pt x="12080" y="17601"/>
                  <a:pt x="12044" y="17938"/>
                  <a:pt x="12044" y="18274"/>
                </a:cubicBezTo>
                <a:cubicBezTo>
                  <a:pt x="12044" y="18610"/>
                  <a:pt x="12080" y="18909"/>
                  <a:pt x="12224" y="19246"/>
                </a:cubicBezTo>
                <a:cubicBezTo>
                  <a:pt x="12333" y="19545"/>
                  <a:pt x="12513" y="19806"/>
                  <a:pt x="12729" y="20030"/>
                </a:cubicBezTo>
                <a:cubicBezTo>
                  <a:pt x="12946" y="20255"/>
                  <a:pt x="13198" y="20442"/>
                  <a:pt x="13486" y="20591"/>
                </a:cubicBezTo>
                <a:cubicBezTo>
                  <a:pt x="13775" y="20703"/>
                  <a:pt x="14063" y="20778"/>
                  <a:pt x="14424" y="20778"/>
                </a:cubicBezTo>
                <a:cubicBezTo>
                  <a:pt x="14749" y="20778"/>
                  <a:pt x="15037" y="20703"/>
                  <a:pt x="15326" y="20591"/>
                </a:cubicBezTo>
                <a:cubicBezTo>
                  <a:pt x="15650" y="20442"/>
                  <a:pt x="15903" y="20255"/>
                  <a:pt x="16119" y="20030"/>
                </a:cubicBezTo>
                <a:cubicBezTo>
                  <a:pt x="16335" y="19806"/>
                  <a:pt x="16516" y="19545"/>
                  <a:pt x="16624" y="19246"/>
                </a:cubicBezTo>
                <a:cubicBezTo>
                  <a:pt x="16768" y="18909"/>
                  <a:pt x="16804" y="18610"/>
                  <a:pt x="16804" y="18274"/>
                </a:cubicBezTo>
                <a:cubicBezTo>
                  <a:pt x="16804" y="17938"/>
                  <a:pt x="16768" y="17601"/>
                  <a:pt x="16624" y="17302"/>
                </a:cubicBezTo>
                <a:cubicBezTo>
                  <a:pt x="16516" y="16966"/>
                  <a:pt x="16335" y="16704"/>
                  <a:pt x="16119" y="16480"/>
                </a:cubicBezTo>
                <a:cubicBezTo>
                  <a:pt x="15903" y="16256"/>
                  <a:pt x="15650" y="16069"/>
                  <a:pt x="15326" y="15957"/>
                </a:cubicBezTo>
                <a:cubicBezTo>
                  <a:pt x="15037" y="15808"/>
                  <a:pt x="14749" y="15770"/>
                  <a:pt x="14424" y="15770"/>
                </a:cubicBezTo>
                <a:close/>
                <a:moveTo>
                  <a:pt x="18427" y="5830"/>
                </a:moveTo>
                <a:cubicBezTo>
                  <a:pt x="18751" y="5830"/>
                  <a:pt x="19076" y="5755"/>
                  <a:pt x="19364" y="5643"/>
                </a:cubicBezTo>
                <a:cubicBezTo>
                  <a:pt x="19617" y="5493"/>
                  <a:pt x="19869" y="5344"/>
                  <a:pt x="20085" y="5082"/>
                </a:cubicBezTo>
                <a:cubicBezTo>
                  <a:pt x="20338" y="4858"/>
                  <a:pt x="20482" y="4597"/>
                  <a:pt x="20626" y="4298"/>
                </a:cubicBezTo>
                <a:cubicBezTo>
                  <a:pt x="20735" y="3999"/>
                  <a:pt x="20807" y="3662"/>
                  <a:pt x="20807" y="3289"/>
                </a:cubicBezTo>
                <a:cubicBezTo>
                  <a:pt x="20807" y="2990"/>
                  <a:pt x="20735" y="2653"/>
                  <a:pt x="20626" y="2354"/>
                </a:cubicBezTo>
                <a:cubicBezTo>
                  <a:pt x="20482" y="2055"/>
                  <a:pt x="20338" y="1756"/>
                  <a:pt x="20085" y="1532"/>
                </a:cubicBezTo>
                <a:cubicBezTo>
                  <a:pt x="19869" y="1308"/>
                  <a:pt x="19617" y="1158"/>
                  <a:pt x="19364" y="1009"/>
                </a:cubicBezTo>
                <a:cubicBezTo>
                  <a:pt x="19076" y="897"/>
                  <a:pt x="18751" y="822"/>
                  <a:pt x="18427" y="822"/>
                </a:cubicBezTo>
                <a:cubicBezTo>
                  <a:pt x="18066" y="822"/>
                  <a:pt x="17742" y="897"/>
                  <a:pt x="17489" y="1009"/>
                </a:cubicBezTo>
                <a:cubicBezTo>
                  <a:pt x="17201" y="1158"/>
                  <a:pt x="16948" y="1308"/>
                  <a:pt x="16732" y="1532"/>
                </a:cubicBezTo>
                <a:cubicBezTo>
                  <a:pt x="16516" y="1756"/>
                  <a:pt x="16335" y="2055"/>
                  <a:pt x="16191" y="2354"/>
                </a:cubicBezTo>
                <a:cubicBezTo>
                  <a:pt x="16083" y="2653"/>
                  <a:pt x="16011" y="2990"/>
                  <a:pt x="16011" y="3289"/>
                </a:cubicBezTo>
                <a:cubicBezTo>
                  <a:pt x="16011" y="3662"/>
                  <a:pt x="16083" y="3999"/>
                  <a:pt x="16191" y="4298"/>
                </a:cubicBezTo>
                <a:cubicBezTo>
                  <a:pt x="16335" y="4597"/>
                  <a:pt x="16516" y="4858"/>
                  <a:pt x="16732" y="5082"/>
                </a:cubicBezTo>
                <a:cubicBezTo>
                  <a:pt x="16948" y="5344"/>
                  <a:pt x="17201" y="5493"/>
                  <a:pt x="17489" y="5643"/>
                </a:cubicBezTo>
                <a:cubicBezTo>
                  <a:pt x="17742" y="5755"/>
                  <a:pt x="18066" y="5830"/>
                  <a:pt x="18427" y="583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F1113"/>
              </a:buClr>
              <a:buSzPts val="3000"/>
              <a:buFont typeface="Open Sans"/>
              <a:buNone/>
            </a:pPr>
            <a:r>
              <a:t/>
            </a:r>
            <a:endParaRPr b="0" i="0" sz="3000" u="none" cap="none" strike="noStrike">
              <a:solidFill>
                <a:srgbClr val="51B5BE"/>
              </a:solidFill>
              <a:latin typeface="Open Sans"/>
              <a:ea typeface="Open Sans"/>
              <a:cs typeface="Open Sans"/>
              <a:sym typeface="Open Sans"/>
            </a:endParaRPr>
          </a:p>
        </p:txBody>
      </p:sp>
      <p:sp>
        <p:nvSpPr>
          <p:cNvPr id="83" name="Google Shape;83;p11"/>
          <p:cNvSpPr/>
          <p:nvPr/>
        </p:nvSpPr>
        <p:spPr>
          <a:xfrm>
            <a:off x="2574338"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Great for multiple locations</a:t>
            </a:r>
            <a:endParaRPr sz="1000">
              <a:solidFill>
                <a:srgbClr val="434343"/>
              </a:solidFill>
              <a:latin typeface="Open Sans"/>
              <a:ea typeface="Open Sans"/>
              <a:cs typeface="Open Sans"/>
              <a:sym typeface="Open Sans"/>
            </a:endParaRPr>
          </a:p>
        </p:txBody>
      </p:sp>
      <p:sp>
        <p:nvSpPr>
          <p:cNvPr id="84" name="Google Shape;84;p11"/>
          <p:cNvSpPr/>
          <p:nvPr/>
        </p:nvSpPr>
        <p:spPr>
          <a:xfrm>
            <a:off x="3922179" y="687246"/>
            <a:ext cx="310500" cy="325620"/>
          </a:xfrm>
          <a:custGeom>
            <a:rect b="b" l="l" r="r" t="t"/>
            <a:pathLst>
              <a:path extrusionOk="0" h="21600" w="21600">
                <a:moveTo>
                  <a:pt x="14048" y="11792"/>
                </a:moveTo>
                <a:cubicBezTo>
                  <a:pt x="21600" y="8582"/>
                  <a:pt x="21600" y="8582"/>
                  <a:pt x="21600" y="8582"/>
                </a:cubicBezTo>
                <a:cubicBezTo>
                  <a:pt x="21600" y="18391"/>
                  <a:pt x="21600" y="18391"/>
                  <a:pt x="21600" y="18391"/>
                </a:cubicBezTo>
                <a:cubicBezTo>
                  <a:pt x="14048" y="21600"/>
                  <a:pt x="14048" y="21600"/>
                  <a:pt x="14048" y="21600"/>
                </a:cubicBezTo>
                <a:cubicBezTo>
                  <a:pt x="7509" y="18391"/>
                  <a:pt x="7509" y="18391"/>
                  <a:pt x="7509" y="18391"/>
                </a:cubicBezTo>
                <a:cubicBezTo>
                  <a:pt x="0" y="21023"/>
                  <a:pt x="0" y="21023"/>
                  <a:pt x="0" y="21023"/>
                </a:cubicBezTo>
                <a:cubicBezTo>
                  <a:pt x="0" y="11215"/>
                  <a:pt x="0" y="11215"/>
                  <a:pt x="0" y="11215"/>
                </a:cubicBezTo>
                <a:cubicBezTo>
                  <a:pt x="7509" y="8582"/>
                  <a:pt x="7509" y="8582"/>
                  <a:pt x="7509" y="8582"/>
                </a:cubicBezTo>
                <a:cubicBezTo>
                  <a:pt x="10336" y="9953"/>
                  <a:pt x="10336" y="9953"/>
                  <a:pt x="10336" y="9953"/>
                </a:cubicBezTo>
                <a:cubicBezTo>
                  <a:pt x="10336" y="5553"/>
                  <a:pt x="10336" y="5553"/>
                  <a:pt x="10336" y="5553"/>
                </a:cubicBezTo>
                <a:cubicBezTo>
                  <a:pt x="9914" y="5517"/>
                  <a:pt x="9534" y="5409"/>
                  <a:pt x="9197" y="5229"/>
                </a:cubicBezTo>
                <a:cubicBezTo>
                  <a:pt x="8859" y="5048"/>
                  <a:pt x="8522" y="4868"/>
                  <a:pt x="8269" y="4616"/>
                </a:cubicBezTo>
                <a:cubicBezTo>
                  <a:pt x="8016" y="4399"/>
                  <a:pt x="7847" y="4111"/>
                  <a:pt x="7720" y="3822"/>
                </a:cubicBezTo>
                <a:cubicBezTo>
                  <a:pt x="7594" y="3498"/>
                  <a:pt x="7509" y="3137"/>
                  <a:pt x="7509" y="2777"/>
                </a:cubicBezTo>
                <a:cubicBezTo>
                  <a:pt x="7509" y="2380"/>
                  <a:pt x="7594" y="2055"/>
                  <a:pt x="7763" y="1695"/>
                </a:cubicBezTo>
                <a:cubicBezTo>
                  <a:pt x="7931" y="1334"/>
                  <a:pt x="8142" y="1046"/>
                  <a:pt x="8438" y="793"/>
                </a:cubicBezTo>
                <a:cubicBezTo>
                  <a:pt x="8733" y="541"/>
                  <a:pt x="9113" y="361"/>
                  <a:pt x="9492" y="216"/>
                </a:cubicBezTo>
                <a:cubicBezTo>
                  <a:pt x="9914" y="72"/>
                  <a:pt x="10336" y="0"/>
                  <a:pt x="10758" y="0"/>
                </a:cubicBezTo>
                <a:cubicBezTo>
                  <a:pt x="11222" y="0"/>
                  <a:pt x="11686" y="72"/>
                  <a:pt x="12066" y="216"/>
                </a:cubicBezTo>
                <a:cubicBezTo>
                  <a:pt x="12487" y="361"/>
                  <a:pt x="12825" y="541"/>
                  <a:pt x="13120" y="793"/>
                </a:cubicBezTo>
                <a:cubicBezTo>
                  <a:pt x="13416" y="1046"/>
                  <a:pt x="13627" y="1334"/>
                  <a:pt x="13795" y="1695"/>
                </a:cubicBezTo>
                <a:cubicBezTo>
                  <a:pt x="13964" y="2055"/>
                  <a:pt x="14048" y="2380"/>
                  <a:pt x="14048" y="2777"/>
                </a:cubicBezTo>
                <a:cubicBezTo>
                  <a:pt x="14048" y="3137"/>
                  <a:pt x="13964" y="3498"/>
                  <a:pt x="13837" y="3822"/>
                </a:cubicBezTo>
                <a:cubicBezTo>
                  <a:pt x="13669" y="4111"/>
                  <a:pt x="13500" y="4399"/>
                  <a:pt x="13247" y="4616"/>
                </a:cubicBezTo>
                <a:cubicBezTo>
                  <a:pt x="12994" y="4868"/>
                  <a:pt x="12698" y="5048"/>
                  <a:pt x="12361" y="5229"/>
                </a:cubicBezTo>
                <a:cubicBezTo>
                  <a:pt x="12023" y="5409"/>
                  <a:pt x="11644" y="5517"/>
                  <a:pt x="11264" y="5553"/>
                </a:cubicBezTo>
                <a:cubicBezTo>
                  <a:pt x="11264" y="10421"/>
                  <a:pt x="11264" y="10421"/>
                  <a:pt x="11264" y="10421"/>
                </a:cubicBezTo>
                <a:lnTo>
                  <a:pt x="14048" y="11792"/>
                </a:lnTo>
                <a:close/>
                <a:moveTo>
                  <a:pt x="6539" y="17886"/>
                </a:moveTo>
                <a:cubicBezTo>
                  <a:pt x="6539" y="9772"/>
                  <a:pt x="6539" y="9772"/>
                  <a:pt x="6539" y="9772"/>
                </a:cubicBezTo>
                <a:cubicBezTo>
                  <a:pt x="928" y="11756"/>
                  <a:pt x="928" y="11756"/>
                  <a:pt x="928" y="11756"/>
                </a:cubicBezTo>
                <a:cubicBezTo>
                  <a:pt x="928" y="19833"/>
                  <a:pt x="928" y="19833"/>
                  <a:pt x="928" y="19833"/>
                </a:cubicBezTo>
                <a:lnTo>
                  <a:pt x="6539" y="17886"/>
                </a:lnTo>
                <a:close/>
                <a:moveTo>
                  <a:pt x="14048" y="20771"/>
                </a:moveTo>
                <a:cubicBezTo>
                  <a:pt x="14048" y="12693"/>
                  <a:pt x="14048" y="12693"/>
                  <a:pt x="14048" y="12693"/>
                </a:cubicBezTo>
                <a:cubicBezTo>
                  <a:pt x="11264" y="11323"/>
                  <a:pt x="11264" y="11323"/>
                  <a:pt x="11264" y="11323"/>
                </a:cubicBezTo>
                <a:cubicBezTo>
                  <a:pt x="11264" y="14424"/>
                  <a:pt x="11264" y="14424"/>
                  <a:pt x="11264" y="14424"/>
                </a:cubicBezTo>
                <a:cubicBezTo>
                  <a:pt x="10336" y="14424"/>
                  <a:pt x="10336" y="14424"/>
                  <a:pt x="10336" y="14424"/>
                </a:cubicBezTo>
                <a:cubicBezTo>
                  <a:pt x="10336" y="10890"/>
                  <a:pt x="10336" y="10890"/>
                  <a:pt x="10336" y="10890"/>
                </a:cubicBezTo>
                <a:cubicBezTo>
                  <a:pt x="7509" y="9520"/>
                  <a:pt x="7509" y="9520"/>
                  <a:pt x="7509" y="9520"/>
                </a:cubicBezTo>
                <a:cubicBezTo>
                  <a:pt x="7509" y="17525"/>
                  <a:pt x="7509" y="17525"/>
                  <a:pt x="7509" y="17525"/>
                </a:cubicBezTo>
                <a:lnTo>
                  <a:pt x="14048" y="20771"/>
                </a:lnTo>
                <a:close/>
                <a:moveTo>
                  <a:pt x="8438" y="2777"/>
                </a:moveTo>
                <a:cubicBezTo>
                  <a:pt x="8438" y="3065"/>
                  <a:pt x="8522" y="3318"/>
                  <a:pt x="8606" y="3570"/>
                </a:cubicBezTo>
                <a:cubicBezTo>
                  <a:pt x="8733" y="3822"/>
                  <a:pt x="8902" y="4039"/>
                  <a:pt x="9113" y="4219"/>
                </a:cubicBezTo>
                <a:cubicBezTo>
                  <a:pt x="9323" y="4399"/>
                  <a:pt x="9577" y="4508"/>
                  <a:pt x="9872" y="4616"/>
                </a:cubicBezTo>
                <a:cubicBezTo>
                  <a:pt x="10125" y="4724"/>
                  <a:pt x="10420" y="4796"/>
                  <a:pt x="10758" y="4796"/>
                </a:cubicBezTo>
                <a:cubicBezTo>
                  <a:pt x="11095" y="4796"/>
                  <a:pt x="11391" y="4724"/>
                  <a:pt x="11686" y="4616"/>
                </a:cubicBezTo>
                <a:cubicBezTo>
                  <a:pt x="11981" y="4508"/>
                  <a:pt x="12234" y="4399"/>
                  <a:pt x="12445" y="4219"/>
                </a:cubicBezTo>
                <a:cubicBezTo>
                  <a:pt x="12656" y="4039"/>
                  <a:pt x="12783" y="3822"/>
                  <a:pt x="12909" y="3570"/>
                </a:cubicBezTo>
                <a:cubicBezTo>
                  <a:pt x="13036" y="3318"/>
                  <a:pt x="13120" y="3065"/>
                  <a:pt x="13120" y="2777"/>
                </a:cubicBezTo>
                <a:cubicBezTo>
                  <a:pt x="13120" y="2488"/>
                  <a:pt x="13036" y="2236"/>
                  <a:pt x="12909" y="1983"/>
                </a:cubicBezTo>
                <a:cubicBezTo>
                  <a:pt x="12783" y="1767"/>
                  <a:pt x="12656" y="1551"/>
                  <a:pt x="12445" y="1370"/>
                </a:cubicBezTo>
                <a:cubicBezTo>
                  <a:pt x="12234" y="1190"/>
                  <a:pt x="11981" y="1046"/>
                  <a:pt x="11686" y="938"/>
                </a:cubicBezTo>
                <a:cubicBezTo>
                  <a:pt x="11391" y="865"/>
                  <a:pt x="11095" y="793"/>
                  <a:pt x="10758" y="793"/>
                </a:cubicBezTo>
                <a:cubicBezTo>
                  <a:pt x="10420" y="793"/>
                  <a:pt x="10125" y="865"/>
                  <a:pt x="9872" y="938"/>
                </a:cubicBezTo>
                <a:cubicBezTo>
                  <a:pt x="9577" y="1046"/>
                  <a:pt x="9323" y="1190"/>
                  <a:pt x="9113" y="1370"/>
                </a:cubicBezTo>
                <a:cubicBezTo>
                  <a:pt x="8902" y="1551"/>
                  <a:pt x="8733" y="1767"/>
                  <a:pt x="8606" y="1983"/>
                </a:cubicBezTo>
                <a:cubicBezTo>
                  <a:pt x="8522" y="2236"/>
                  <a:pt x="8438" y="2488"/>
                  <a:pt x="8438" y="2777"/>
                </a:cubicBezTo>
                <a:close/>
                <a:moveTo>
                  <a:pt x="20587" y="17922"/>
                </a:moveTo>
                <a:cubicBezTo>
                  <a:pt x="20587" y="9917"/>
                  <a:pt x="20587" y="9917"/>
                  <a:pt x="20587" y="9917"/>
                </a:cubicBezTo>
                <a:cubicBezTo>
                  <a:pt x="14977" y="12296"/>
                  <a:pt x="14977" y="12296"/>
                  <a:pt x="14977" y="12296"/>
                </a:cubicBezTo>
                <a:cubicBezTo>
                  <a:pt x="14977" y="20338"/>
                  <a:pt x="14977" y="20338"/>
                  <a:pt x="14977" y="20338"/>
                </a:cubicBezTo>
                <a:lnTo>
                  <a:pt x="20587" y="17922"/>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highlight>
                <a:srgbClr val="FEBC11"/>
              </a:highlight>
              <a:latin typeface="Open Sans"/>
              <a:ea typeface="Open Sans"/>
              <a:cs typeface="Open Sans"/>
              <a:sym typeface="Open Sans"/>
            </a:endParaRPr>
          </a:p>
        </p:txBody>
      </p:sp>
      <p:sp>
        <p:nvSpPr>
          <p:cNvPr id="85" name="Google Shape;85;p11"/>
          <p:cNvSpPr/>
          <p:nvPr/>
        </p:nvSpPr>
        <p:spPr>
          <a:xfrm>
            <a:off x="6127650" y="606775"/>
            <a:ext cx="6126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p:nvPr/>
        </p:nvSpPr>
        <p:spPr>
          <a:xfrm>
            <a:off x="5013150"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Save on custom HL7 interfaces</a:t>
            </a:r>
            <a:endParaRPr sz="1000">
              <a:solidFill>
                <a:srgbClr val="434343"/>
              </a:solidFill>
              <a:latin typeface="Open Sans"/>
              <a:ea typeface="Open Sans"/>
              <a:cs typeface="Open Sans"/>
              <a:sym typeface="Open Sans"/>
            </a:endParaRPr>
          </a:p>
        </p:txBody>
      </p:sp>
      <p:sp>
        <p:nvSpPr>
          <p:cNvPr id="87" name="Google Shape;87;p11"/>
          <p:cNvSpPr/>
          <p:nvPr/>
        </p:nvSpPr>
        <p:spPr>
          <a:xfrm>
            <a:off x="6260314" y="741421"/>
            <a:ext cx="347274" cy="316872"/>
          </a:xfrm>
          <a:custGeom>
            <a:rect b="b" l="l" r="r" t="t"/>
            <a:pathLst>
              <a:path extrusionOk="0" h="21600" w="2160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F1113"/>
              </a:buClr>
              <a:buSzPts val="3000"/>
              <a:buFont typeface="Open Sans"/>
              <a:buNone/>
            </a:pPr>
            <a:r>
              <a:t/>
            </a:r>
            <a:endParaRPr b="0" i="0" sz="3000" u="none" cap="none" strike="noStrike">
              <a:solidFill>
                <a:srgbClr val="0F1113"/>
              </a:solidFill>
              <a:latin typeface="Open Sans"/>
              <a:ea typeface="Open Sans"/>
              <a:cs typeface="Open Sans"/>
              <a:sym typeface="Open Sans"/>
            </a:endParaRPr>
          </a:p>
        </p:txBody>
      </p:sp>
      <p:cxnSp>
        <p:nvCxnSpPr>
          <p:cNvPr id="88" name="Google Shape;88;p11"/>
          <p:cNvCxnSpPr/>
          <p:nvPr/>
        </p:nvCxnSpPr>
        <p:spPr>
          <a:xfrm>
            <a:off x="298950" y="1678525"/>
            <a:ext cx="7631700" cy="0"/>
          </a:xfrm>
          <a:prstGeom prst="straightConnector1">
            <a:avLst/>
          </a:prstGeom>
          <a:noFill/>
          <a:ln cap="flat" cmpd="sng" w="9525">
            <a:solidFill>
              <a:srgbClr val="FEBC11"/>
            </a:solidFill>
            <a:prstDash val="solid"/>
            <a:round/>
            <a:headEnd len="med" w="med" type="none"/>
            <a:tailEnd len="med" w="med" type="none"/>
          </a:ln>
        </p:spPr>
      </p:cxnSp>
      <p:sp>
        <p:nvSpPr>
          <p:cNvPr id="89" name="Google Shape;89;p11"/>
          <p:cNvSpPr txBox="1"/>
          <p:nvPr/>
        </p:nvSpPr>
        <p:spPr>
          <a:xfrm>
            <a:off x="7674000" y="5005788"/>
            <a:ext cx="631800" cy="2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2"/>
          <p:cNvSpPr/>
          <p:nvPr/>
        </p:nvSpPr>
        <p:spPr>
          <a:xfrm>
            <a:off x="537800" y="1478050"/>
            <a:ext cx="4509000" cy="2922300"/>
          </a:xfrm>
          <a:prstGeom prst="rect">
            <a:avLst/>
          </a:prstGeom>
          <a:noFill/>
          <a:ln>
            <a:noFill/>
          </a:ln>
        </p:spPr>
        <p:txBody>
          <a:bodyPr anchorCtr="0" anchor="t" bIns="17775" lIns="17775" spcFirstLastPara="1" rIns="17775" wrap="square" tIns="17775">
            <a:noAutofit/>
          </a:bodyPr>
          <a:lstStyle/>
          <a:p>
            <a:pPr indent="0" lvl="0" marL="0" rtl="0" algn="just">
              <a:lnSpc>
                <a:spcPct val="130000"/>
              </a:lnSpc>
              <a:spcBef>
                <a:spcPts val="0"/>
              </a:spcBef>
              <a:spcAft>
                <a:spcPts val="0"/>
              </a:spcAft>
              <a:buClr>
                <a:srgbClr val="000000"/>
              </a:buClr>
              <a:buSzPts val="400"/>
              <a:buFont typeface="Arial"/>
              <a:buNone/>
            </a:pPr>
            <a:r>
              <a:rPr lang="en-US" sz="900">
                <a:solidFill>
                  <a:srgbClr val="666666"/>
                </a:solidFill>
                <a:latin typeface="Open Sans"/>
                <a:ea typeface="Open Sans"/>
                <a:cs typeface="Open Sans"/>
                <a:sym typeface="Open Sans"/>
              </a:rPr>
              <a:t>The flow of DICOM data within and across a healthcare network is dependent on a variety of variables. The performance of servers, time of day, size of data files and available network bandwidth can all impact how quickly a study moves between modalities, archives and workstations. The urgency of emergent studies, workflow needs of various specialties, and service level agreements with both internal and external constituencies can be drivers for exercising more control over data traffic. Load balancing technology specifically designed for DICOM data gives imaging IT departments full control over how resources can be efficiently used in the transmission and storage of these large datasets.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rPr b="1" lang="en-US" sz="900">
                <a:solidFill>
                  <a:srgbClr val="666666"/>
                </a:solidFill>
                <a:latin typeface="Open Sans"/>
                <a:ea typeface="Open Sans"/>
                <a:cs typeface="Open Sans"/>
                <a:sym typeface="Open Sans"/>
              </a:rPr>
              <a:t>With Unifier, an enterprise can intelligently and proactively balance the transmission of data to and from any system. Load balancing rules customized to specific preferences and needs can contribute to delivering timely, high quality care to patients while also optimizing IT resources, application delivery, and overall scalability. </a:t>
            </a:r>
            <a:endParaRPr b="1" sz="900">
              <a:solidFill>
                <a:srgbClr val="666666"/>
              </a:solidFill>
              <a:latin typeface="Open Sans"/>
              <a:ea typeface="Open Sans"/>
              <a:cs typeface="Open Sans"/>
              <a:sym typeface="Open Sans"/>
            </a:endParaRPr>
          </a:p>
          <a:p>
            <a:pPr indent="0" lvl="0" marL="0" rtl="0" algn="just">
              <a:lnSpc>
                <a:spcPct val="130000"/>
              </a:lnSpc>
              <a:spcBef>
                <a:spcPts val="0"/>
              </a:spcBef>
              <a:spcAft>
                <a:spcPts val="0"/>
              </a:spcAft>
              <a:buClr>
                <a:srgbClr val="000000"/>
              </a:buClr>
              <a:buSzPts val="400"/>
              <a:buFont typeface="Arial"/>
              <a:buNone/>
            </a:pPr>
            <a:r>
              <a:t/>
            </a:r>
            <a:endParaRPr sz="1000">
              <a:solidFill>
                <a:srgbClr val="666666"/>
              </a:solidFill>
              <a:latin typeface="Open Sans"/>
              <a:ea typeface="Open Sans"/>
              <a:cs typeface="Open Sans"/>
              <a:sym typeface="Open Sans"/>
            </a:endParaRPr>
          </a:p>
        </p:txBody>
      </p:sp>
      <p:sp>
        <p:nvSpPr>
          <p:cNvPr id="95" name="Google Shape;95;p12"/>
          <p:cNvSpPr/>
          <p:nvPr/>
        </p:nvSpPr>
        <p:spPr>
          <a:xfrm>
            <a:off x="5186800" y="1378900"/>
            <a:ext cx="2697300" cy="3120600"/>
          </a:xfrm>
          <a:prstGeom prst="rect">
            <a:avLst/>
          </a:prstGeom>
          <a:solidFill>
            <a:srgbClr val="51B5BE"/>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96" name="Google Shape;96;p12"/>
          <p:cNvSpPr/>
          <p:nvPr/>
        </p:nvSpPr>
        <p:spPr>
          <a:xfrm>
            <a:off x="5314948" y="16793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97" name="Google Shape;97;p12"/>
          <p:cNvSpPr txBox="1"/>
          <p:nvPr/>
        </p:nvSpPr>
        <p:spPr>
          <a:xfrm>
            <a:off x="5715000" y="1607050"/>
            <a:ext cx="2140500" cy="2664300"/>
          </a:xfrm>
          <a:prstGeom prst="rect">
            <a:avLst/>
          </a:prstGeom>
          <a:noFill/>
          <a:ln>
            <a:noFill/>
          </a:ln>
        </p:spPr>
        <p:txBody>
          <a:bodyPr anchorCtr="0" anchor="t" bIns="32000" lIns="32000" spcFirstLastPara="1" rIns="32000" wrap="square" tIns="32000">
            <a:noAutofit/>
          </a:bodyPr>
          <a:lstStyle/>
          <a:p>
            <a:pPr indent="0" lvl="0" marL="0" rtl="0" algn="l">
              <a:spcBef>
                <a:spcPts val="0"/>
              </a:spcBef>
              <a:spcAft>
                <a:spcPts val="0"/>
              </a:spcAft>
              <a:buNone/>
            </a:pPr>
            <a:r>
              <a:rPr b="1" lang="en-US" sz="1100">
                <a:solidFill>
                  <a:schemeClr val="lt1"/>
                </a:solidFill>
                <a:latin typeface="Open Sans"/>
                <a:ea typeface="Open Sans"/>
                <a:cs typeface="Open Sans"/>
                <a:sym typeface="Open Sans"/>
              </a:rPr>
              <a:t>Ensure the uptime of imaging workflows and resiliency of the network</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Support critical and emergent care by</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expediting relate</a:t>
            </a:r>
            <a:br>
              <a:rPr b="1" lang="en-US" sz="1100">
                <a:solidFill>
                  <a:schemeClr val="lt1"/>
                </a:solidFill>
                <a:latin typeface="Open Sans"/>
                <a:ea typeface="Open Sans"/>
                <a:cs typeface="Open Sans"/>
                <a:sym typeface="Open Sans"/>
              </a:rPr>
            </a:br>
            <a:r>
              <a:rPr b="1" lang="en-US" sz="1100">
                <a:solidFill>
                  <a:schemeClr val="lt1"/>
                </a:solidFill>
                <a:latin typeface="Open Sans"/>
                <a:ea typeface="Open Sans"/>
                <a:cs typeface="Open Sans"/>
                <a:sym typeface="Open Sans"/>
              </a:rPr>
              <a:t>imaging data</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lt1"/>
              </a:solidFill>
              <a:latin typeface="Open Sans"/>
              <a:ea typeface="Open Sans"/>
              <a:cs typeface="Open Sans"/>
              <a:sym typeface="Open Sans"/>
            </a:endParaRPr>
          </a:p>
          <a:p>
            <a:pPr indent="0" lvl="0" marL="0" rtl="0" algn="l">
              <a:spcBef>
                <a:spcPts val="0"/>
              </a:spcBef>
              <a:spcAft>
                <a:spcPts val="0"/>
              </a:spcAft>
              <a:buNone/>
            </a:pPr>
            <a:r>
              <a:rPr b="1" lang="en-US" sz="1100">
                <a:solidFill>
                  <a:schemeClr val="lt1"/>
                </a:solidFill>
                <a:latin typeface="Open Sans"/>
                <a:ea typeface="Open Sans"/>
                <a:cs typeface="Open Sans"/>
                <a:sym typeface="Open Sans"/>
              </a:rPr>
              <a:t>Maximize IT resources by providing a way to easily share the load across multiple servers when archiving</a:t>
            </a:r>
            <a:endParaRPr b="1" sz="1100">
              <a:solidFill>
                <a:schemeClr val="lt1"/>
              </a:solidFill>
            </a:endParaRPr>
          </a:p>
          <a:p>
            <a:pPr indent="0" lvl="0" marL="0" rtl="0" algn="l">
              <a:spcBef>
                <a:spcPts val="0"/>
              </a:spcBef>
              <a:spcAft>
                <a:spcPts val="0"/>
              </a:spcAft>
              <a:buNone/>
            </a:pPr>
            <a:r>
              <a:t/>
            </a:r>
            <a:endParaRPr b="1" sz="1100">
              <a:solidFill>
                <a:srgbClr val="FFFFFF"/>
              </a:solidFill>
              <a:latin typeface="Open Sans"/>
              <a:ea typeface="Open Sans"/>
              <a:cs typeface="Open Sans"/>
              <a:sym typeface="Open Sans"/>
            </a:endParaRPr>
          </a:p>
        </p:txBody>
      </p:sp>
      <p:sp>
        <p:nvSpPr>
          <p:cNvPr id="98" name="Google Shape;98;p12"/>
          <p:cNvSpPr/>
          <p:nvPr/>
        </p:nvSpPr>
        <p:spPr>
          <a:xfrm>
            <a:off x="5314948" y="23413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99" name="Google Shape;99;p12"/>
          <p:cNvSpPr/>
          <p:nvPr/>
        </p:nvSpPr>
        <p:spPr>
          <a:xfrm>
            <a:off x="5314948" y="3206525"/>
            <a:ext cx="301806" cy="291870"/>
          </a:xfrm>
          <a:custGeom>
            <a:rect b="b" l="l" r="r" t="t"/>
            <a:pathLst>
              <a:path extrusionOk="0" h="21600" w="21600">
                <a:moveTo>
                  <a:pt x="0" y="10800"/>
                </a:moveTo>
                <a:cubicBezTo>
                  <a:pt x="0" y="9324"/>
                  <a:pt x="272" y="7925"/>
                  <a:pt x="855" y="6604"/>
                </a:cubicBezTo>
                <a:cubicBezTo>
                  <a:pt x="1437" y="5283"/>
                  <a:pt x="2214" y="4157"/>
                  <a:pt x="3186" y="3186"/>
                </a:cubicBezTo>
                <a:cubicBezTo>
                  <a:pt x="4157" y="2176"/>
                  <a:pt x="5322" y="1437"/>
                  <a:pt x="6604" y="855"/>
                </a:cubicBezTo>
                <a:cubicBezTo>
                  <a:pt x="7886" y="272"/>
                  <a:pt x="9324" y="0"/>
                  <a:pt x="10839" y="0"/>
                </a:cubicBezTo>
                <a:cubicBezTo>
                  <a:pt x="12315" y="0"/>
                  <a:pt x="13714" y="272"/>
                  <a:pt x="15035" y="855"/>
                </a:cubicBezTo>
                <a:cubicBezTo>
                  <a:pt x="16355" y="1437"/>
                  <a:pt x="17482" y="2176"/>
                  <a:pt x="18453" y="3186"/>
                </a:cubicBezTo>
                <a:cubicBezTo>
                  <a:pt x="19424" y="4157"/>
                  <a:pt x="20163" y="5283"/>
                  <a:pt x="20745" y="6604"/>
                </a:cubicBezTo>
                <a:cubicBezTo>
                  <a:pt x="21328" y="7925"/>
                  <a:pt x="21600" y="9324"/>
                  <a:pt x="21600" y="10800"/>
                </a:cubicBezTo>
                <a:cubicBezTo>
                  <a:pt x="21600" y="12276"/>
                  <a:pt x="21328" y="13675"/>
                  <a:pt x="20745" y="14996"/>
                </a:cubicBezTo>
                <a:cubicBezTo>
                  <a:pt x="20163" y="16317"/>
                  <a:pt x="19424" y="17482"/>
                  <a:pt x="18453" y="18453"/>
                </a:cubicBezTo>
                <a:cubicBezTo>
                  <a:pt x="17482" y="19424"/>
                  <a:pt x="16355" y="20201"/>
                  <a:pt x="15035" y="20745"/>
                </a:cubicBezTo>
                <a:cubicBezTo>
                  <a:pt x="13714" y="21289"/>
                  <a:pt x="12315" y="21600"/>
                  <a:pt x="10839" y="21600"/>
                </a:cubicBezTo>
                <a:cubicBezTo>
                  <a:pt x="9324" y="21600"/>
                  <a:pt x="7886" y="21289"/>
                  <a:pt x="6604" y="20745"/>
                </a:cubicBezTo>
                <a:cubicBezTo>
                  <a:pt x="5322" y="20201"/>
                  <a:pt x="4157" y="19424"/>
                  <a:pt x="3186" y="18453"/>
                </a:cubicBezTo>
                <a:cubicBezTo>
                  <a:pt x="2214" y="17482"/>
                  <a:pt x="1437" y="16317"/>
                  <a:pt x="855" y="14996"/>
                </a:cubicBezTo>
                <a:cubicBezTo>
                  <a:pt x="272" y="13675"/>
                  <a:pt x="0" y="12276"/>
                  <a:pt x="0" y="10800"/>
                </a:cubicBezTo>
                <a:close/>
                <a:moveTo>
                  <a:pt x="20745" y="10800"/>
                </a:moveTo>
                <a:cubicBezTo>
                  <a:pt x="20745" y="9440"/>
                  <a:pt x="20473" y="8119"/>
                  <a:pt x="19968" y="6954"/>
                </a:cubicBezTo>
                <a:cubicBezTo>
                  <a:pt x="19424" y="5750"/>
                  <a:pt x="18725" y="4701"/>
                  <a:pt x="17793" y="3768"/>
                </a:cubicBezTo>
                <a:cubicBezTo>
                  <a:pt x="16938" y="2875"/>
                  <a:pt x="15889" y="2176"/>
                  <a:pt x="14685" y="1671"/>
                </a:cubicBezTo>
                <a:cubicBezTo>
                  <a:pt x="13442" y="1165"/>
                  <a:pt x="12160" y="894"/>
                  <a:pt x="10839" y="894"/>
                </a:cubicBezTo>
                <a:cubicBezTo>
                  <a:pt x="9440" y="894"/>
                  <a:pt x="8158" y="1165"/>
                  <a:pt x="6954" y="1671"/>
                </a:cubicBezTo>
                <a:cubicBezTo>
                  <a:pt x="5750" y="2176"/>
                  <a:pt x="4701" y="2875"/>
                  <a:pt x="3807" y="3768"/>
                </a:cubicBezTo>
                <a:cubicBezTo>
                  <a:pt x="2875" y="4701"/>
                  <a:pt x="2176" y="5750"/>
                  <a:pt x="1632" y="6954"/>
                </a:cubicBezTo>
                <a:cubicBezTo>
                  <a:pt x="1127" y="8119"/>
                  <a:pt x="855" y="9440"/>
                  <a:pt x="855" y="10800"/>
                </a:cubicBezTo>
                <a:cubicBezTo>
                  <a:pt x="855" y="12160"/>
                  <a:pt x="1127" y="13442"/>
                  <a:pt x="1632" y="14646"/>
                </a:cubicBezTo>
                <a:cubicBezTo>
                  <a:pt x="2176" y="15850"/>
                  <a:pt x="2875" y="16938"/>
                  <a:pt x="3807" y="17832"/>
                </a:cubicBezTo>
                <a:cubicBezTo>
                  <a:pt x="4701" y="18725"/>
                  <a:pt x="5750" y="19424"/>
                  <a:pt x="6954" y="19929"/>
                </a:cubicBezTo>
                <a:cubicBezTo>
                  <a:pt x="8158" y="20473"/>
                  <a:pt x="9440" y="20706"/>
                  <a:pt x="10839" y="20706"/>
                </a:cubicBezTo>
                <a:cubicBezTo>
                  <a:pt x="12160" y="20706"/>
                  <a:pt x="13442" y="20473"/>
                  <a:pt x="14685" y="19929"/>
                </a:cubicBezTo>
                <a:cubicBezTo>
                  <a:pt x="15889" y="19424"/>
                  <a:pt x="16938" y="18725"/>
                  <a:pt x="17793" y="17832"/>
                </a:cubicBezTo>
                <a:cubicBezTo>
                  <a:pt x="18725" y="16938"/>
                  <a:pt x="19424" y="15850"/>
                  <a:pt x="19968" y="14646"/>
                </a:cubicBezTo>
                <a:cubicBezTo>
                  <a:pt x="20473" y="13442"/>
                  <a:pt x="20745" y="12160"/>
                  <a:pt x="20745" y="10800"/>
                </a:cubicBezTo>
                <a:close/>
                <a:moveTo>
                  <a:pt x="11577" y="13247"/>
                </a:moveTo>
                <a:cubicBezTo>
                  <a:pt x="9091" y="15656"/>
                  <a:pt x="9091" y="15656"/>
                  <a:pt x="9091" y="15656"/>
                </a:cubicBezTo>
                <a:cubicBezTo>
                  <a:pt x="8508" y="15073"/>
                  <a:pt x="8508" y="15073"/>
                  <a:pt x="8508" y="15073"/>
                </a:cubicBezTo>
                <a:cubicBezTo>
                  <a:pt x="12742" y="10800"/>
                  <a:pt x="12742" y="10800"/>
                  <a:pt x="12742" y="10800"/>
                </a:cubicBezTo>
                <a:cubicBezTo>
                  <a:pt x="8508" y="6527"/>
                  <a:pt x="8508" y="6527"/>
                  <a:pt x="8508" y="6527"/>
                </a:cubicBezTo>
                <a:cubicBezTo>
                  <a:pt x="9091" y="5905"/>
                  <a:pt x="9091" y="5905"/>
                  <a:pt x="9091" y="5905"/>
                </a:cubicBezTo>
                <a:cubicBezTo>
                  <a:pt x="14024" y="10800"/>
                  <a:pt x="14024" y="10800"/>
                  <a:pt x="14024" y="10800"/>
                </a:cubicBezTo>
                <a:cubicBezTo>
                  <a:pt x="13403" y="11422"/>
                  <a:pt x="13403" y="11422"/>
                  <a:pt x="13403" y="11422"/>
                </a:cubicBezTo>
                <a:lnTo>
                  <a:pt x="11577" y="13247"/>
                </a:lnTo>
                <a:close/>
              </a:path>
            </a:pathLst>
          </a:custGeom>
          <a:solidFill>
            <a:srgbClr val="FEBC11"/>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rPr lang="en-US" sz="1100">
                <a:solidFill>
                  <a:srgbClr val="FFFFFF"/>
                </a:solidFill>
                <a:latin typeface="Open Sans"/>
                <a:ea typeface="Open Sans"/>
                <a:cs typeface="Open Sans"/>
                <a:sym typeface="Open Sans"/>
              </a:rPr>
              <a:t> </a:t>
            </a:r>
            <a:endParaRPr b="0" i="0" sz="1100" u="none" cap="none" strike="noStrike">
              <a:solidFill>
                <a:srgbClr val="FFFFFF"/>
              </a:solidFill>
              <a:latin typeface="Open Sans"/>
              <a:ea typeface="Open Sans"/>
              <a:cs typeface="Open Sans"/>
              <a:sym typeface="Open Sans"/>
            </a:endParaRPr>
          </a:p>
        </p:txBody>
      </p:sp>
      <p:sp>
        <p:nvSpPr>
          <p:cNvPr id="100" name="Google Shape;100;p12"/>
          <p:cNvSpPr/>
          <p:nvPr/>
        </p:nvSpPr>
        <p:spPr>
          <a:xfrm>
            <a:off x="397800" y="213425"/>
            <a:ext cx="897900" cy="8979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2"/>
          <p:cNvSpPr/>
          <p:nvPr/>
        </p:nvSpPr>
        <p:spPr>
          <a:xfrm>
            <a:off x="1440589" y="382375"/>
            <a:ext cx="43254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800">
                <a:solidFill>
                  <a:srgbClr val="FEBC11"/>
                </a:solidFill>
                <a:latin typeface="Open Sans"/>
                <a:ea typeface="Open Sans"/>
                <a:cs typeface="Open Sans"/>
                <a:sym typeface="Open Sans"/>
              </a:rPr>
              <a:t>LOAD BALANCER</a:t>
            </a:r>
            <a:endParaRPr b="1" sz="1800">
              <a:solidFill>
                <a:srgbClr val="FEBC11"/>
              </a:solidFill>
              <a:latin typeface="Open Sans"/>
              <a:ea typeface="Open Sans"/>
              <a:cs typeface="Open Sans"/>
              <a:sym typeface="Open Sans"/>
            </a:endParaRPr>
          </a:p>
        </p:txBody>
      </p:sp>
      <p:sp>
        <p:nvSpPr>
          <p:cNvPr id="102" name="Google Shape;102;p12"/>
          <p:cNvSpPr/>
          <p:nvPr/>
        </p:nvSpPr>
        <p:spPr>
          <a:xfrm>
            <a:off x="1440600" y="712625"/>
            <a:ext cx="5883300" cy="330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686B73"/>
              </a:buClr>
              <a:buSzPts val="1700"/>
              <a:buFont typeface="Open Sans"/>
              <a:buNone/>
            </a:pPr>
            <a:r>
              <a:rPr b="1" lang="en-US" sz="1200">
                <a:solidFill>
                  <a:srgbClr val="686B73"/>
                </a:solidFill>
                <a:latin typeface="Open Sans"/>
                <a:ea typeface="Open Sans"/>
                <a:cs typeface="Open Sans"/>
                <a:sym typeface="Open Sans"/>
              </a:rPr>
              <a:t>Optimize imaging traffic on your network</a:t>
            </a:r>
            <a:endParaRPr b="1" sz="1200">
              <a:latin typeface="Open Sans"/>
              <a:ea typeface="Open Sans"/>
              <a:cs typeface="Open Sans"/>
              <a:sym typeface="Open Sans"/>
            </a:endParaRPr>
          </a:p>
        </p:txBody>
      </p:sp>
      <p:cxnSp>
        <p:nvCxnSpPr>
          <p:cNvPr id="103" name="Google Shape;103;p12"/>
          <p:cNvCxnSpPr/>
          <p:nvPr/>
        </p:nvCxnSpPr>
        <p:spPr>
          <a:xfrm>
            <a:off x="397800" y="213400"/>
            <a:ext cx="0" cy="4286100"/>
          </a:xfrm>
          <a:prstGeom prst="straightConnector1">
            <a:avLst/>
          </a:prstGeom>
          <a:noFill/>
          <a:ln cap="flat" cmpd="sng" w="9525">
            <a:solidFill>
              <a:srgbClr val="51B5BE"/>
            </a:solidFill>
            <a:prstDash val="solid"/>
            <a:round/>
            <a:headEnd len="med" w="med" type="none"/>
            <a:tailEnd len="med" w="med" type="none"/>
          </a:ln>
        </p:spPr>
      </p:cxnSp>
      <p:sp>
        <p:nvSpPr>
          <p:cNvPr id="104" name="Google Shape;104;p12"/>
          <p:cNvSpPr/>
          <p:nvPr/>
        </p:nvSpPr>
        <p:spPr>
          <a:xfrm>
            <a:off x="626125" y="472075"/>
            <a:ext cx="441288" cy="380646"/>
          </a:xfrm>
          <a:custGeom>
            <a:rect b="b" l="l" r="r" t="t"/>
            <a:pathLst>
              <a:path extrusionOk="0" h="21600" w="2160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05" name="Google Shape;105;p12"/>
          <p:cNvSpPr txBox="1"/>
          <p:nvPr/>
        </p:nvSpPr>
        <p:spPr>
          <a:xfrm>
            <a:off x="7649200" y="5041650"/>
            <a:ext cx="30000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3"/>
          <p:cNvSpPr/>
          <p:nvPr/>
        </p:nvSpPr>
        <p:spPr>
          <a:xfrm>
            <a:off x="3734500" y="601375"/>
            <a:ext cx="6027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1327475" y="601375"/>
            <a:ext cx="6318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50525" y="1333150"/>
            <a:ext cx="31857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Full configuration for </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faster application delivery</a:t>
            </a:r>
            <a:endParaRPr sz="1000">
              <a:solidFill>
                <a:srgbClr val="434343"/>
              </a:solidFill>
              <a:latin typeface="Open Sans"/>
              <a:ea typeface="Open Sans"/>
              <a:cs typeface="Open Sans"/>
              <a:sym typeface="Open Sans"/>
            </a:endParaRPr>
          </a:p>
        </p:txBody>
      </p:sp>
      <p:sp>
        <p:nvSpPr>
          <p:cNvPr id="113" name="Google Shape;113;p13"/>
          <p:cNvSpPr/>
          <p:nvPr/>
        </p:nvSpPr>
        <p:spPr>
          <a:xfrm>
            <a:off x="2483550" y="1345375"/>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Pre-built, easy to use</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templates</a:t>
            </a:r>
            <a:endParaRPr sz="1000">
              <a:solidFill>
                <a:srgbClr val="434343"/>
              </a:solidFill>
              <a:latin typeface="Open Sans"/>
              <a:ea typeface="Open Sans"/>
              <a:cs typeface="Open Sans"/>
              <a:sym typeface="Open Sans"/>
            </a:endParaRPr>
          </a:p>
        </p:txBody>
      </p:sp>
      <p:sp>
        <p:nvSpPr>
          <p:cNvPr id="114" name="Google Shape;114;p13"/>
          <p:cNvSpPr/>
          <p:nvPr/>
        </p:nvSpPr>
        <p:spPr>
          <a:xfrm>
            <a:off x="6141875" y="601375"/>
            <a:ext cx="602700" cy="586200"/>
          </a:xfrm>
          <a:prstGeom prst="rect">
            <a:avLst/>
          </a:prstGeom>
          <a:solidFill>
            <a:srgbClr val="51B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4946525" y="1333150"/>
            <a:ext cx="3020100" cy="31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Accurate, updated health</a:t>
            </a:r>
            <a:endParaRPr sz="1000">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700"/>
              <a:buFont typeface="Open Sans"/>
              <a:buNone/>
            </a:pPr>
            <a:r>
              <a:rPr lang="en-US" sz="1000">
                <a:solidFill>
                  <a:srgbClr val="434343"/>
                </a:solidFill>
                <a:latin typeface="Open Sans"/>
                <a:ea typeface="Open Sans"/>
                <a:cs typeface="Open Sans"/>
                <a:sym typeface="Open Sans"/>
              </a:rPr>
              <a:t>checks</a:t>
            </a:r>
            <a:endParaRPr sz="1000">
              <a:solidFill>
                <a:srgbClr val="434343"/>
              </a:solidFill>
              <a:latin typeface="Open Sans"/>
              <a:ea typeface="Open Sans"/>
              <a:cs typeface="Open Sans"/>
              <a:sym typeface="Open Sans"/>
            </a:endParaRPr>
          </a:p>
        </p:txBody>
      </p:sp>
      <p:cxnSp>
        <p:nvCxnSpPr>
          <p:cNvPr id="116" name="Google Shape;116;p13"/>
          <p:cNvCxnSpPr/>
          <p:nvPr/>
        </p:nvCxnSpPr>
        <p:spPr>
          <a:xfrm>
            <a:off x="298950" y="1792825"/>
            <a:ext cx="7631700" cy="0"/>
          </a:xfrm>
          <a:prstGeom prst="straightConnector1">
            <a:avLst/>
          </a:prstGeom>
          <a:noFill/>
          <a:ln cap="flat" cmpd="sng" w="9525">
            <a:solidFill>
              <a:srgbClr val="FEBC11"/>
            </a:solidFill>
            <a:prstDash val="solid"/>
            <a:round/>
            <a:headEnd len="med" w="med" type="none"/>
            <a:tailEnd len="med" w="med" type="none"/>
          </a:ln>
        </p:spPr>
      </p:cxnSp>
      <p:sp>
        <p:nvSpPr>
          <p:cNvPr id="117" name="Google Shape;117;p13"/>
          <p:cNvSpPr/>
          <p:nvPr/>
        </p:nvSpPr>
        <p:spPr>
          <a:xfrm>
            <a:off x="1443627" y="751888"/>
            <a:ext cx="370386" cy="285174"/>
          </a:xfrm>
          <a:custGeom>
            <a:rect b="b" l="l" r="r" t="t"/>
            <a:pathLst>
              <a:path extrusionOk="0" h="21600" w="21600">
                <a:moveTo>
                  <a:pt x="2832" y="17110"/>
                </a:moveTo>
                <a:cubicBezTo>
                  <a:pt x="3086" y="17191"/>
                  <a:pt x="3339" y="17272"/>
                  <a:pt x="3551" y="17393"/>
                </a:cubicBezTo>
                <a:cubicBezTo>
                  <a:pt x="3804" y="17555"/>
                  <a:pt x="4016" y="17717"/>
                  <a:pt x="4142" y="17919"/>
                </a:cubicBezTo>
                <a:cubicBezTo>
                  <a:pt x="4312" y="18081"/>
                  <a:pt x="4481" y="18283"/>
                  <a:pt x="4565" y="18526"/>
                </a:cubicBezTo>
                <a:cubicBezTo>
                  <a:pt x="4650" y="18809"/>
                  <a:pt x="4692" y="19052"/>
                  <a:pt x="4692" y="19335"/>
                </a:cubicBezTo>
                <a:cubicBezTo>
                  <a:pt x="4692" y="19658"/>
                  <a:pt x="4650" y="19942"/>
                  <a:pt x="4523" y="20184"/>
                </a:cubicBezTo>
                <a:cubicBezTo>
                  <a:pt x="4396" y="20467"/>
                  <a:pt x="4227" y="20710"/>
                  <a:pt x="4058" y="20912"/>
                </a:cubicBezTo>
                <a:cubicBezTo>
                  <a:pt x="3804" y="21115"/>
                  <a:pt x="3551" y="21276"/>
                  <a:pt x="3255" y="21398"/>
                </a:cubicBezTo>
                <a:cubicBezTo>
                  <a:pt x="2959" y="21519"/>
                  <a:pt x="2663" y="21600"/>
                  <a:pt x="2325" y="21600"/>
                </a:cubicBezTo>
                <a:cubicBezTo>
                  <a:pt x="2029" y="21600"/>
                  <a:pt x="1733" y="21519"/>
                  <a:pt x="1437" y="21398"/>
                </a:cubicBezTo>
                <a:cubicBezTo>
                  <a:pt x="1141" y="21276"/>
                  <a:pt x="888" y="21115"/>
                  <a:pt x="676" y="20912"/>
                </a:cubicBezTo>
                <a:cubicBezTo>
                  <a:pt x="507" y="20710"/>
                  <a:pt x="338" y="20467"/>
                  <a:pt x="211" y="20184"/>
                </a:cubicBezTo>
                <a:cubicBezTo>
                  <a:pt x="85" y="19942"/>
                  <a:pt x="0" y="19658"/>
                  <a:pt x="0" y="19335"/>
                </a:cubicBezTo>
                <a:cubicBezTo>
                  <a:pt x="0" y="19052"/>
                  <a:pt x="85" y="18809"/>
                  <a:pt x="169" y="18526"/>
                </a:cubicBezTo>
                <a:cubicBezTo>
                  <a:pt x="254" y="18283"/>
                  <a:pt x="380" y="18081"/>
                  <a:pt x="550" y="17919"/>
                </a:cubicBezTo>
                <a:cubicBezTo>
                  <a:pt x="719" y="17717"/>
                  <a:pt x="888" y="17555"/>
                  <a:pt x="1141" y="17393"/>
                </a:cubicBezTo>
                <a:cubicBezTo>
                  <a:pt x="1395" y="17272"/>
                  <a:pt x="1649" y="17191"/>
                  <a:pt x="1902" y="17110"/>
                </a:cubicBezTo>
                <a:cubicBezTo>
                  <a:pt x="1902" y="1780"/>
                  <a:pt x="1902" y="1780"/>
                  <a:pt x="1902" y="1780"/>
                </a:cubicBezTo>
                <a:cubicBezTo>
                  <a:pt x="2832" y="1780"/>
                  <a:pt x="2832" y="1780"/>
                  <a:pt x="2832" y="1780"/>
                </a:cubicBezTo>
                <a:lnTo>
                  <a:pt x="2832" y="17110"/>
                </a:lnTo>
                <a:close/>
                <a:moveTo>
                  <a:pt x="2325" y="20710"/>
                </a:moveTo>
                <a:cubicBezTo>
                  <a:pt x="2536" y="20710"/>
                  <a:pt x="2748" y="20670"/>
                  <a:pt x="2917" y="20589"/>
                </a:cubicBezTo>
                <a:cubicBezTo>
                  <a:pt x="3086" y="20548"/>
                  <a:pt x="3213" y="20427"/>
                  <a:pt x="3382" y="20265"/>
                </a:cubicBezTo>
                <a:cubicBezTo>
                  <a:pt x="3466" y="20184"/>
                  <a:pt x="3593" y="20022"/>
                  <a:pt x="3635" y="19861"/>
                </a:cubicBezTo>
                <a:cubicBezTo>
                  <a:pt x="3720" y="19699"/>
                  <a:pt x="3762" y="19497"/>
                  <a:pt x="3762" y="19335"/>
                </a:cubicBezTo>
                <a:cubicBezTo>
                  <a:pt x="3762" y="19173"/>
                  <a:pt x="3720" y="18971"/>
                  <a:pt x="3635" y="18809"/>
                </a:cubicBezTo>
                <a:cubicBezTo>
                  <a:pt x="3593" y="18647"/>
                  <a:pt x="3466" y="18485"/>
                  <a:pt x="3382" y="18404"/>
                </a:cubicBezTo>
                <a:cubicBezTo>
                  <a:pt x="3213" y="18283"/>
                  <a:pt x="3086" y="18202"/>
                  <a:pt x="2917" y="18081"/>
                </a:cubicBezTo>
                <a:cubicBezTo>
                  <a:pt x="2748" y="18000"/>
                  <a:pt x="2536" y="17960"/>
                  <a:pt x="2325" y="17960"/>
                </a:cubicBezTo>
                <a:cubicBezTo>
                  <a:pt x="2156" y="17960"/>
                  <a:pt x="1987" y="18000"/>
                  <a:pt x="1818" y="18081"/>
                </a:cubicBezTo>
                <a:cubicBezTo>
                  <a:pt x="1649" y="18202"/>
                  <a:pt x="1479" y="18283"/>
                  <a:pt x="1353" y="18404"/>
                </a:cubicBezTo>
                <a:cubicBezTo>
                  <a:pt x="1226" y="18485"/>
                  <a:pt x="1141" y="18647"/>
                  <a:pt x="1057" y="18809"/>
                </a:cubicBezTo>
                <a:cubicBezTo>
                  <a:pt x="972" y="18971"/>
                  <a:pt x="972" y="19173"/>
                  <a:pt x="972" y="19335"/>
                </a:cubicBezTo>
                <a:cubicBezTo>
                  <a:pt x="972" y="19497"/>
                  <a:pt x="972" y="19699"/>
                  <a:pt x="1057" y="19861"/>
                </a:cubicBezTo>
                <a:cubicBezTo>
                  <a:pt x="1141" y="20022"/>
                  <a:pt x="1226" y="20184"/>
                  <a:pt x="1353" y="20265"/>
                </a:cubicBezTo>
                <a:cubicBezTo>
                  <a:pt x="1479" y="20427"/>
                  <a:pt x="1649" y="20548"/>
                  <a:pt x="1818" y="20589"/>
                </a:cubicBezTo>
                <a:cubicBezTo>
                  <a:pt x="1987" y="20670"/>
                  <a:pt x="2156" y="20710"/>
                  <a:pt x="2325" y="20710"/>
                </a:cubicBezTo>
                <a:close/>
                <a:moveTo>
                  <a:pt x="11286" y="8575"/>
                </a:moveTo>
                <a:cubicBezTo>
                  <a:pt x="11540" y="8656"/>
                  <a:pt x="11793" y="8778"/>
                  <a:pt x="12005" y="8899"/>
                </a:cubicBezTo>
                <a:cubicBezTo>
                  <a:pt x="12258" y="9020"/>
                  <a:pt x="12427" y="9182"/>
                  <a:pt x="12639" y="9384"/>
                </a:cubicBezTo>
                <a:cubicBezTo>
                  <a:pt x="12766" y="9546"/>
                  <a:pt x="12892" y="9748"/>
                  <a:pt x="13019" y="10031"/>
                </a:cubicBezTo>
                <a:cubicBezTo>
                  <a:pt x="13104" y="10274"/>
                  <a:pt x="13188" y="10517"/>
                  <a:pt x="13188" y="10800"/>
                </a:cubicBezTo>
                <a:cubicBezTo>
                  <a:pt x="13188" y="11083"/>
                  <a:pt x="13104" y="11366"/>
                  <a:pt x="13019" y="11609"/>
                </a:cubicBezTo>
                <a:cubicBezTo>
                  <a:pt x="12892" y="11852"/>
                  <a:pt x="12766" y="12054"/>
                  <a:pt x="12639" y="12216"/>
                </a:cubicBezTo>
                <a:cubicBezTo>
                  <a:pt x="12427" y="12418"/>
                  <a:pt x="12258" y="12620"/>
                  <a:pt x="12005" y="12742"/>
                </a:cubicBezTo>
                <a:cubicBezTo>
                  <a:pt x="11793" y="12863"/>
                  <a:pt x="11540" y="12944"/>
                  <a:pt x="11286" y="13025"/>
                </a:cubicBezTo>
                <a:cubicBezTo>
                  <a:pt x="11286" y="19820"/>
                  <a:pt x="11286" y="19820"/>
                  <a:pt x="11286" y="19820"/>
                </a:cubicBezTo>
                <a:cubicBezTo>
                  <a:pt x="10314" y="19820"/>
                  <a:pt x="10314" y="19820"/>
                  <a:pt x="10314" y="19820"/>
                </a:cubicBezTo>
                <a:cubicBezTo>
                  <a:pt x="10314" y="13025"/>
                  <a:pt x="10314" y="13025"/>
                  <a:pt x="10314" y="13025"/>
                </a:cubicBezTo>
                <a:cubicBezTo>
                  <a:pt x="10060" y="12944"/>
                  <a:pt x="9807" y="12863"/>
                  <a:pt x="9595" y="12742"/>
                </a:cubicBezTo>
                <a:cubicBezTo>
                  <a:pt x="9384" y="12620"/>
                  <a:pt x="9173" y="12418"/>
                  <a:pt x="9004" y="12216"/>
                </a:cubicBezTo>
                <a:cubicBezTo>
                  <a:pt x="8834" y="12054"/>
                  <a:pt x="8708" y="11852"/>
                  <a:pt x="8623" y="11609"/>
                </a:cubicBezTo>
                <a:cubicBezTo>
                  <a:pt x="8496" y="11366"/>
                  <a:pt x="8454" y="11083"/>
                  <a:pt x="8454" y="10800"/>
                </a:cubicBezTo>
                <a:cubicBezTo>
                  <a:pt x="8454" y="10517"/>
                  <a:pt x="8496" y="10274"/>
                  <a:pt x="8623" y="10031"/>
                </a:cubicBezTo>
                <a:cubicBezTo>
                  <a:pt x="8708" y="9748"/>
                  <a:pt x="8834" y="9546"/>
                  <a:pt x="9004" y="9384"/>
                </a:cubicBezTo>
                <a:cubicBezTo>
                  <a:pt x="9173" y="9182"/>
                  <a:pt x="9384" y="9020"/>
                  <a:pt x="9595" y="8899"/>
                </a:cubicBezTo>
                <a:cubicBezTo>
                  <a:pt x="9807" y="8778"/>
                  <a:pt x="10060" y="8656"/>
                  <a:pt x="10314" y="8575"/>
                </a:cubicBezTo>
                <a:cubicBezTo>
                  <a:pt x="10314" y="1780"/>
                  <a:pt x="10314" y="1780"/>
                  <a:pt x="10314" y="1780"/>
                </a:cubicBezTo>
                <a:cubicBezTo>
                  <a:pt x="11286" y="1780"/>
                  <a:pt x="11286" y="1780"/>
                  <a:pt x="11286" y="1780"/>
                </a:cubicBezTo>
                <a:lnTo>
                  <a:pt x="11286" y="8575"/>
                </a:lnTo>
                <a:close/>
                <a:moveTo>
                  <a:pt x="10821" y="12175"/>
                </a:moveTo>
                <a:cubicBezTo>
                  <a:pt x="10990" y="12175"/>
                  <a:pt x="11159" y="12135"/>
                  <a:pt x="11371" y="12054"/>
                </a:cubicBezTo>
                <a:cubicBezTo>
                  <a:pt x="11540" y="12013"/>
                  <a:pt x="11709" y="11892"/>
                  <a:pt x="11793" y="11771"/>
                </a:cubicBezTo>
                <a:cubicBezTo>
                  <a:pt x="11962" y="11649"/>
                  <a:pt x="12047" y="11488"/>
                  <a:pt x="12132" y="11326"/>
                </a:cubicBezTo>
                <a:cubicBezTo>
                  <a:pt x="12216" y="11164"/>
                  <a:pt x="12258" y="10962"/>
                  <a:pt x="12258" y="10800"/>
                </a:cubicBezTo>
                <a:cubicBezTo>
                  <a:pt x="12258" y="10638"/>
                  <a:pt x="12216" y="10436"/>
                  <a:pt x="12132" y="10274"/>
                </a:cubicBezTo>
                <a:cubicBezTo>
                  <a:pt x="12047" y="10112"/>
                  <a:pt x="11962" y="9951"/>
                  <a:pt x="11793" y="9870"/>
                </a:cubicBezTo>
                <a:cubicBezTo>
                  <a:pt x="11709" y="9708"/>
                  <a:pt x="11540" y="9627"/>
                  <a:pt x="11371" y="9546"/>
                </a:cubicBezTo>
                <a:cubicBezTo>
                  <a:pt x="11159" y="9465"/>
                  <a:pt x="10990" y="9425"/>
                  <a:pt x="10821" y="9425"/>
                </a:cubicBezTo>
                <a:cubicBezTo>
                  <a:pt x="10610" y="9425"/>
                  <a:pt x="10441" y="9465"/>
                  <a:pt x="10272" y="9546"/>
                </a:cubicBezTo>
                <a:cubicBezTo>
                  <a:pt x="10060" y="9627"/>
                  <a:pt x="9933" y="9708"/>
                  <a:pt x="9807" y="9870"/>
                </a:cubicBezTo>
                <a:cubicBezTo>
                  <a:pt x="9680" y="9951"/>
                  <a:pt x="9553" y="10112"/>
                  <a:pt x="9468" y="10274"/>
                </a:cubicBezTo>
                <a:cubicBezTo>
                  <a:pt x="9426" y="10436"/>
                  <a:pt x="9384" y="10638"/>
                  <a:pt x="9384" y="10800"/>
                </a:cubicBezTo>
                <a:cubicBezTo>
                  <a:pt x="9384" y="10962"/>
                  <a:pt x="9426" y="11164"/>
                  <a:pt x="9468" y="11326"/>
                </a:cubicBezTo>
                <a:cubicBezTo>
                  <a:pt x="9553" y="11488"/>
                  <a:pt x="9680" y="11649"/>
                  <a:pt x="9807" y="11771"/>
                </a:cubicBezTo>
                <a:cubicBezTo>
                  <a:pt x="9933" y="11892"/>
                  <a:pt x="10060" y="12013"/>
                  <a:pt x="10272" y="12054"/>
                </a:cubicBezTo>
                <a:cubicBezTo>
                  <a:pt x="10441" y="12135"/>
                  <a:pt x="10610" y="12175"/>
                  <a:pt x="10821" y="12175"/>
                </a:cubicBezTo>
                <a:close/>
                <a:moveTo>
                  <a:pt x="21600" y="2265"/>
                </a:moveTo>
                <a:cubicBezTo>
                  <a:pt x="21600" y="2548"/>
                  <a:pt x="21558" y="2831"/>
                  <a:pt x="21473" y="3074"/>
                </a:cubicBezTo>
                <a:cubicBezTo>
                  <a:pt x="21346" y="3317"/>
                  <a:pt x="21220" y="3519"/>
                  <a:pt x="21050" y="3681"/>
                </a:cubicBezTo>
                <a:cubicBezTo>
                  <a:pt x="20881" y="3924"/>
                  <a:pt x="20712" y="4085"/>
                  <a:pt x="20459" y="4207"/>
                </a:cubicBezTo>
                <a:cubicBezTo>
                  <a:pt x="20247" y="4328"/>
                  <a:pt x="19994" y="4409"/>
                  <a:pt x="19740" y="4490"/>
                </a:cubicBezTo>
                <a:cubicBezTo>
                  <a:pt x="19740" y="19820"/>
                  <a:pt x="19740" y="19820"/>
                  <a:pt x="19740" y="19820"/>
                </a:cubicBezTo>
                <a:cubicBezTo>
                  <a:pt x="18768" y="19820"/>
                  <a:pt x="18768" y="19820"/>
                  <a:pt x="18768" y="19820"/>
                </a:cubicBezTo>
                <a:cubicBezTo>
                  <a:pt x="18768" y="4490"/>
                  <a:pt x="18768" y="4490"/>
                  <a:pt x="18768" y="4490"/>
                </a:cubicBezTo>
                <a:cubicBezTo>
                  <a:pt x="18514" y="4409"/>
                  <a:pt x="18303" y="4328"/>
                  <a:pt x="18049" y="4207"/>
                </a:cubicBezTo>
                <a:cubicBezTo>
                  <a:pt x="17796" y="4085"/>
                  <a:pt x="17627" y="3924"/>
                  <a:pt x="17458" y="3681"/>
                </a:cubicBezTo>
                <a:cubicBezTo>
                  <a:pt x="17288" y="3519"/>
                  <a:pt x="17162" y="3317"/>
                  <a:pt x="17035" y="3074"/>
                </a:cubicBezTo>
                <a:cubicBezTo>
                  <a:pt x="16950" y="2831"/>
                  <a:pt x="16908" y="2548"/>
                  <a:pt x="16908" y="2265"/>
                </a:cubicBezTo>
                <a:cubicBezTo>
                  <a:pt x="16908" y="1942"/>
                  <a:pt x="16993" y="1658"/>
                  <a:pt x="17119" y="1416"/>
                </a:cubicBezTo>
                <a:cubicBezTo>
                  <a:pt x="17246" y="1133"/>
                  <a:pt x="17373" y="890"/>
                  <a:pt x="17584" y="688"/>
                </a:cubicBezTo>
                <a:cubicBezTo>
                  <a:pt x="17796" y="485"/>
                  <a:pt x="18049" y="324"/>
                  <a:pt x="18345" y="202"/>
                </a:cubicBezTo>
                <a:cubicBezTo>
                  <a:pt x="18641" y="81"/>
                  <a:pt x="18937" y="0"/>
                  <a:pt x="19275" y="0"/>
                </a:cubicBezTo>
                <a:cubicBezTo>
                  <a:pt x="19571" y="0"/>
                  <a:pt x="19867" y="81"/>
                  <a:pt x="20163" y="202"/>
                </a:cubicBezTo>
                <a:cubicBezTo>
                  <a:pt x="20459" y="324"/>
                  <a:pt x="20712" y="485"/>
                  <a:pt x="20924" y="688"/>
                </a:cubicBezTo>
                <a:cubicBezTo>
                  <a:pt x="21135" y="890"/>
                  <a:pt x="21262" y="1133"/>
                  <a:pt x="21389" y="1416"/>
                </a:cubicBezTo>
                <a:cubicBezTo>
                  <a:pt x="21515" y="1658"/>
                  <a:pt x="21600" y="1942"/>
                  <a:pt x="21600" y="2265"/>
                </a:cubicBezTo>
                <a:close/>
                <a:moveTo>
                  <a:pt x="19275" y="3640"/>
                </a:moveTo>
                <a:cubicBezTo>
                  <a:pt x="19486" y="3640"/>
                  <a:pt x="19656" y="3600"/>
                  <a:pt x="19825" y="3519"/>
                </a:cubicBezTo>
                <a:cubicBezTo>
                  <a:pt x="19951" y="3438"/>
                  <a:pt x="20121" y="3317"/>
                  <a:pt x="20290" y="3236"/>
                </a:cubicBezTo>
                <a:cubicBezTo>
                  <a:pt x="20374" y="3115"/>
                  <a:pt x="20459" y="2993"/>
                  <a:pt x="20543" y="2791"/>
                </a:cubicBezTo>
                <a:cubicBezTo>
                  <a:pt x="20628" y="2629"/>
                  <a:pt x="20670" y="2427"/>
                  <a:pt x="20670" y="2265"/>
                </a:cubicBezTo>
                <a:cubicBezTo>
                  <a:pt x="20670" y="2103"/>
                  <a:pt x="20628" y="1901"/>
                  <a:pt x="20543" y="1739"/>
                </a:cubicBezTo>
                <a:cubicBezTo>
                  <a:pt x="20459" y="1578"/>
                  <a:pt x="20374" y="1416"/>
                  <a:pt x="20290" y="1335"/>
                </a:cubicBezTo>
                <a:cubicBezTo>
                  <a:pt x="20121" y="1173"/>
                  <a:pt x="19951" y="1092"/>
                  <a:pt x="19825" y="1011"/>
                </a:cubicBezTo>
                <a:cubicBezTo>
                  <a:pt x="19656" y="930"/>
                  <a:pt x="19486" y="890"/>
                  <a:pt x="19275" y="890"/>
                </a:cubicBezTo>
                <a:cubicBezTo>
                  <a:pt x="19064" y="890"/>
                  <a:pt x="18852" y="930"/>
                  <a:pt x="18726" y="1011"/>
                </a:cubicBezTo>
                <a:cubicBezTo>
                  <a:pt x="18557" y="1092"/>
                  <a:pt x="18387" y="1173"/>
                  <a:pt x="18218" y="1335"/>
                </a:cubicBezTo>
                <a:cubicBezTo>
                  <a:pt x="18134" y="1416"/>
                  <a:pt x="18049" y="1578"/>
                  <a:pt x="17965" y="1739"/>
                </a:cubicBezTo>
                <a:cubicBezTo>
                  <a:pt x="17880" y="1901"/>
                  <a:pt x="17838" y="2103"/>
                  <a:pt x="17838" y="2265"/>
                </a:cubicBezTo>
                <a:cubicBezTo>
                  <a:pt x="17838" y="2427"/>
                  <a:pt x="17880" y="2629"/>
                  <a:pt x="17965" y="2791"/>
                </a:cubicBezTo>
                <a:cubicBezTo>
                  <a:pt x="18049" y="2993"/>
                  <a:pt x="18134" y="3115"/>
                  <a:pt x="18218" y="3236"/>
                </a:cubicBezTo>
                <a:cubicBezTo>
                  <a:pt x="18387" y="3317"/>
                  <a:pt x="18557" y="3438"/>
                  <a:pt x="18726" y="3519"/>
                </a:cubicBezTo>
                <a:cubicBezTo>
                  <a:pt x="18852" y="3600"/>
                  <a:pt x="19064" y="3640"/>
                  <a:pt x="19275" y="3640"/>
                </a:cubicBezTo>
                <a:close/>
              </a:path>
            </a:pathLst>
          </a:custGeom>
          <a:solidFill>
            <a:srgbClr val="FFFFFF"/>
          </a:solidFill>
          <a:ln>
            <a:noFill/>
          </a:ln>
        </p:spPr>
        <p:txBody>
          <a:bodyPr anchorCtr="0" anchor="ctr" bIns="16000" lIns="16000" spcFirstLastPara="1" rIns="16000" wrap="square" tIns="1600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18" name="Google Shape;118;p13"/>
          <p:cNvSpPr/>
          <p:nvPr/>
        </p:nvSpPr>
        <p:spPr>
          <a:xfrm>
            <a:off x="3850651" y="764548"/>
            <a:ext cx="370386" cy="314118"/>
          </a:xfrm>
          <a:custGeom>
            <a:rect b="b" l="l" r="r" t="t"/>
            <a:pathLst>
              <a:path extrusionOk="0" h="21600" w="21600">
                <a:moveTo>
                  <a:pt x="18865" y="4043"/>
                </a:moveTo>
                <a:lnTo>
                  <a:pt x="21600" y="4043"/>
                </a:lnTo>
                <a:lnTo>
                  <a:pt x="21600" y="21600"/>
                </a:lnTo>
                <a:lnTo>
                  <a:pt x="2830" y="21600"/>
                </a:lnTo>
                <a:lnTo>
                  <a:pt x="2830" y="17673"/>
                </a:lnTo>
                <a:lnTo>
                  <a:pt x="0" y="17673"/>
                </a:lnTo>
                <a:lnTo>
                  <a:pt x="0" y="0"/>
                </a:lnTo>
                <a:lnTo>
                  <a:pt x="18865" y="0"/>
                </a:lnTo>
                <a:lnTo>
                  <a:pt x="18865" y="4043"/>
                </a:lnTo>
                <a:close/>
                <a:moveTo>
                  <a:pt x="849" y="16749"/>
                </a:moveTo>
                <a:lnTo>
                  <a:pt x="2830" y="16749"/>
                </a:lnTo>
                <a:lnTo>
                  <a:pt x="2830" y="4043"/>
                </a:lnTo>
                <a:lnTo>
                  <a:pt x="18110" y="4043"/>
                </a:lnTo>
                <a:lnTo>
                  <a:pt x="18110" y="1040"/>
                </a:lnTo>
                <a:lnTo>
                  <a:pt x="849" y="1040"/>
                </a:lnTo>
                <a:lnTo>
                  <a:pt x="849" y="16749"/>
                </a:lnTo>
                <a:close/>
                <a:moveTo>
                  <a:pt x="20845" y="20676"/>
                </a:moveTo>
                <a:lnTo>
                  <a:pt x="20845" y="4967"/>
                </a:lnTo>
                <a:lnTo>
                  <a:pt x="3584" y="4967"/>
                </a:lnTo>
                <a:lnTo>
                  <a:pt x="3584" y="20676"/>
                </a:lnTo>
                <a:lnTo>
                  <a:pt x="20845" y="20676"/>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19" name="Google Shape;119;p13"/>
          <p:cNvSpPr/>
          <p:nvPr/>
        </p:nvSpPr>
        <p:spPr>
          <a:xfrm>
            <a:off x="6257664" y="764552"/>
            <a:ext cx="397818" cy="314118"/>
          </a:xfrm>
          <a:custGeom>
            <a:rect b="b" l="l" r="r" t="t"/>
            <a:pathLst>
              <a:path extrusionOk="0" h="21600" w="21600">
                <a:moveTo>
                  <a:pt x="21600" y="9353"/>
                </a:moveTo>
                <a:lnTo>
                  <a:pt x="21600" y="21600"/>
                </a:lnTo>
                <a:lnTo>
                  <a:pt x="0" y="21600"/>
                </a:lnTo>
                <a:lnTo>
                  <a:pt x="0" y="12247"/>
                </a:lnTo>
                <a:lnTo>
                  <a:pt x="815" y="12247"/>
                </a:lnTo>
                <a:lnTo>
                  <a:pt x="815" y="20709"/>
                </a:lnTo>
                <a:lnTo>
                  <a:pt x="5196" y="20709"/>
                </a:lnTo>
                <a:lnTo>
                  <a:pt x="5196" y="15031"/>
                </a:lnTo>
                <a:lnTo>
                  <a:pt x="6011" y="15031"/>
                </a:lnTo>
                <a:lnTo>
                  <a:pt x="6011" y="20709"/>
                </a:lnTo>
                <a:lnTo>
                  <a:pt x="10392" y="20709"/>
                </a:lnTo>
                <a:lnTo>
                  <a:pt x="10392" y="6569"/>
                </a:lnTo>
                <a:lnTo>
                  <a:pt x="11208" y="6569"/>
                </a:lnTo>
                <a:lnTo>
                  <a:pt x="11208" y="20709"/>
                </a:lnTo>
                <a:lnTo>
                  <a:pt x="15589" y="20709"/>
                </a:lnTo>
                <a:lnTo>
                  <a:pt x="15589" y="0"/>
                </a:lnTo>
                <a:lnTo>
                  <a:pt x="16404" y="0"/>
                </a:lnTo>
                <a:lnTo>
                  <a:pt x="16404" y="20709"/>
                </a:lnTo>
                <a:lnTo>
                  <a:pt x="20785" y="20709"/>
                </a:lnTo>
                <a:lnTo>
                  <a:pt x="20785" y="9353"/>
                </a:lnTo>
                <a:lnTo>
                  <a:pt x="21600" y="93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20" name="Google Shape;120;p13"/>
          <p:cNvSpPr txBox="1"/>
          <p:nvPr/>
        </p:nvSpPr>
        <p:spPr>
          <a:xfrm>
            <a:off x="7649200" y="5009088"/>
            <a:ext cx="3978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434343"/>
                </a:solidFill>
                <a:latin typeface="Open Sans Light"/>
                <a:ea typeface="Open Sans Light"/>
                <a:cs typeface="Open Sans Light"/>
                <a:sym typeface="Open Sans Light"/>
              </a:rPr>
              <a:t>5</a:t>
            </a:r>
            <a:endParaRPr/>
          </a:p>
        </p:txBody>
      </p:sp>
      <p:pic>
        <p:nvPicPr>
          <p:cNvPr id="121" name="Google Shape;121;p13"/>
          <p:cNvPicPr preferRelativeResize="0"/>
          <p:nvPr/>
        </p:nvPicPr>
        <p:blipFill>
          <a:blip r:embed="rId3">
            <a:alphaModFix/>
          </a:blip>
          <a:stretch>
            <a:fillRect/>
          </a:stretch>
        </p:blipFill>
        <p:spPr>
          <a:xfrm>
            <a:off x="1332787" y="1679972"/>
            <a:ext cx="5558525" cy="3882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F1113"/>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